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Black"/>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lack-bold.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ontserrat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12f4d916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12f4d916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12f4d916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12f4d916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12f4d916a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12f4d916a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12f4d916a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12f4d916a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12f4d916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12f4d916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12f4d916a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12f4d916a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12f4d916a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12f4d916a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12f4d916a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12f4d916a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12f4d916a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12f4d916a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16dbc421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16dbc421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12f4d916a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12f4d916a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12f4d916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12f4d916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12f4d916a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12f4d916a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12f4d916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b12f4d916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Tweepy -  Twitter Developer account to scrape the data</a:t>
            </a:r>
            <a:endParaRPr/>
          </a:p>
          <a:p>
            <a:pPr indent="0" lvl="0" marL="0" rtl="0" algn="l">
              <a:spcBef>
                <a:spcPts val="0"/>
              </a:spcBef>
              <a:spcAft>
                <a:spcPts val="0"/>
              </a:spcAft>
              <a:buNone/>
            </a:pPr>
            <a:r>
              <a:rPr lang="en-GB"/>
              <a:t>Amazon EMR - Creating different clusters to run the code</a:t>
            </a:r>
            <a:endParaRPr/>
          </a:p>
          <a:p>
            <a:pPr indent="0" lvl="0" marL="0" rtl="0" algn="l">
              <a:spcBef>
                <a:spcPts val="0"/>
              </a:spcBef>
              <a:spcAft>
                <a:spcPts val="0"/>
              </a:spcAft>
              <a:buNone/>
            </a:pPr>
            <a:r>
              <a:rPr lang="en-GB"/>
              <a:t>Amazon S3 - Created buckets to keep our dataset</a:t>
            </a:r>
            <a:endParaRPr/>
          </a:p>
          <a:p>
            <a:pPr indent="0" lvl="0" marL="0" rtl="0" algn="l">
              <a:spcBef>
                <a:spcPts val="0"/>
              </a:spcBef>
              <a:spcAft>
                <a:spcPts val="0"/>
              </a:spcAft>
              <a:buNone/>
            </a:pPr>
            <a:r>
              <a:rPr lang="en-GB"/>
              <a:t>TextBlob - We used TextBlob libraries to give scores to the sentiments. </a:t>
            </a:r>
            <a:endParaRPr/>
          </a:p>
          <a:p>
            <a:pPr indent="0" lvl="0" marL="0" rtl="0" algn="l">
              <a:spcBef>
                <a:spcPts val="0"/>
              </a:spcBef>
              <a:spcAft>
                <a:spcPts val="0"/>
              </a:spcAft>
              <a:buNone/>
            </a:pPr>
            <a:r>
              <a:rPr lang="en-GB"/>
              <a:t>We used Pyspark as the code to perform parallel processing on EMR clusters.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12f4d916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12f4d916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used this data to:</a:t>
            </a:r>
            <a:endParaRPr/>
          </a:p>
          <a:p>
            <a:pPr indent="0" lvl="0" marL="0" rtl="0" algn="l">
              <a:spcBef>
                <a:spcPts val="0"/>
              </a:spcBef>
              <a:spcAft>
                <a:spcPts val="0"/>
              </a:spcAft>
              <a:buNone/>
            </a:pPr>
            <a:r>
              <a:rPr lang="en-GB"/>
              <a:t>•	Train the machine learning model</a:t>
            </a:r>
            <a:endParaRPr/>
          </a:p>
          <a:p>
            <a:pPr indent="0" lvl="0" marL="0" rtl="0" algn="l">
              <a:spcBef>
                <a:spcPts val="0"/>
              </a:spcBef>
              <a:spcAft>
                <a:spcPts val="0"/>
              </a:spcAft>
              <a:buNone/>
            </a:pPr>
            <a:r>
              <a:rPr lang="en-GB"/>
              <a:t>•	Analyze the trend of opinion of masses on breast cancer</a:t>
            </a:r>
            <a:endParaRPr/>
          </a:p>
          <a:p>
            <a:pPr indent="0" lvl="0" marL="0" rtl="0" algn="l">
              <a:spcBef>
                <a:spcPts val="0"/>
              </a:spcBef>
              <a:spcAft>
                <a:spcPts val="0"/>
              </a:spcAft>
              <a:buNone/>
            </a:pPr>
            <a:r>
              <a:rPr lang="en-GB"/>
              <a:t>•	Analyze how do people’s attitudes towards breast cancer differ across geospatial regions</a:t>
            </a:r>
            <a:endParaRPr/>
          </a:p>
          <a:p>
            <a:pPr indent="0" lvl="0" marL="0" rtl="0" algn="l">
              <a:spcBef>
                <a:spcPts val="0"/>
              </a:spcBef>
              <a:spcAft>
                <a:spcPts val="0"/>
              </a:spcAft>
              <a:buNone/>
            </a:pPr>
            <a:r>
              <a:rPr lang="en-GB"/>
              <a:t>•	Identify latent topic trends and hashtags in breast cancer related tweets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12f4d916a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12f4d916a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16dbc42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16dbc42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a:t>
            </a:r>
            <a:r>
              <a:rPr lang="en-GB" sz="1200">
                <a:solidFill>
                  <a:schemeClr val="dk1"/>
                </a:solidFill>
              </a:rPr>
              <a:t>To</a:t>
            </a:r>
            <a:r>
              <a:rPr lang="en-GB" sz="1200">
                <a:solidFill>
                  <a:schemeClr val="dk1"/>
                </a:solidFill>
              </a:rPr>
              <a:t> assess the performance of our models using parallel processing as compared to different clusters with different number of instances but also compared it with using a single processor (1 instance cluster).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a:t>3.</a:t>
            </a:r>
            <a:r>
              <a:rPr lang="en-GB" sz="1200">
                <a:solidFill>
                  <a:schemeClr val="dk1"/>
                </a:solidFill>
              </a:rPr>
              <a:t>We imported the Pyspark modules of our three algorithms and ran our training datasets with its features (tf-idf vectors) with the labels (0,1,2 classes) on these models. We noted down the accuracies and the time taken to run these steps. We terminated the cluster (3 instances) and repeated the same steps over by creating other clusters: 1 instance cluster (no parallel processing), 5 instances cluster, 7 instances cluster.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nvSpPr>
        <p:spPr>
          <a:xfrm>
            <a:off x="4175200" y="3215825"/>
            <a:ext cx="3882000" cy="36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Black"/>
                <a:ea typeface="Montserrat Black"/>
                <a:cs typeface="Montserrat Black"/>
                <a:sym typeface="Montserrat Black"/>
              </a:rPr>
              <a:t>SENTIMENT ANALYSIS USING TWITTER</a:t>
            </a:r>
            <a:endParaRPr>
              <a:latin typeface="Montserrat Black"/>
              <a:ea typeface="Montserrat Black"/>
              <a:cs typeface="Montserrat Black"/>
              <a:sym typeface="Montserrat Black"/>
            </a:endParaRPr>
          </a:p>
        </p:txBody>
      </p:sp>
      <p:sp>
        <p:nvSpPr>
          <p:cNvPr id="56" name="Google Shape;56;p13"/>
          <p:cNvSpPr txBox="1"/>
          <p:nvPr/>
        </p:nvSpPr>
        <p:spPr>
          <a:xfrm>
            <a:off x="7142275" y="3748800"/>
            <a:ext cx="1670100" cy="10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FFFFFF"/>
                </a:solidFill>
              </a:rPr>
              <a:t>TEAM 8: </a:t>
            </a:r>
            <a:endParaRPr b="1" sz="1000">
              <a:solidFill>
                <a:srgbClr val="FFFFFF"/>
              </a:solidFill>
            </a:endParaRPr>
          </a:p>
          <a:p>
            <a:pPr indent="0" lvl="0" marL="0" rtl="0" algn="l">
              <a:spcBef>
                <a:spcPts val="0"/>
              </a:spcBef>
              <a:spcAft>
                <a:spcPts val="0"/>
              </a:spcAft>
              <a:buNone/>
            </a:pPr>
            <a:r>
              <a:t/>
            </a:r>
            <a:endParaRPr b="1" sz="1000">
              <a:solidFill>
                <a:srgbClr val="FFFFFF"/>
              </a:solidFill>
            </a:endParaRPr>
          </a:p>
          <a:p>
            <a:pPr indent="0" lvl="0" marL="0" rtl="0" algn="l">
              <a:spcBef>
                <a:spcPts val="0"/>
              </a:spcBef>
              <a:spcAft>
                <a:spcPts val="0"/>
              </a:spcAft>
              <a:buNone/>
            </a:pPr>
            <a:r>
              <a:rPr lang="en-GB" sz="1000">
                <a:solidFill>
                  <a:srgbClr val="FFFFFF"/>
                </a:solidFill>
              </a:rPr>
              <a:t>SAGAR TANNA</a:t>
            </a:r>
            <a:endParaRPr sz="1000">
              <a:solidFill>
                <a:srgbClr val="FFFFFF"/>
              </a:solidFill>
            </a:endParaRPr>
          </a:p>
          <a:p>
            <a:pPr indent="0" lvl="0" marL="0" rtl="0" algn="l">
              <a:spcBef>
                <a:spcPts val="0"/>
              </a:spcBef>
              <a:spcAft>
                <a:spcPts val="0"/>
              </a:spcAft>
              <a:buNone/>
            </a:pPr>
            <a:r>
              <a:rPr lang="en-GB" sz="1000">
                <a:solidFill>
                  <a:schemeClr val="lt1"/>
                </a:solidFill>
              </a:rPr>
              <a:t>PRIYANKABEN SHIYANI</a:t>
            </a:r>
            <a:r>
              <a:rPr lang="en-GB" sz="1000">
                <a:solidFill>
                  <a:srgbClr val="FFFFFF"/>
                </a:solidFill>
              </a:rPr>
              <a:t> </a:t>
            </a:r>
            <a:endParaRPr sz="1000">
              <a:solidFill>
                <a:srgbClr val="FFFFFF"/>
              </a:solidFill>
            </a:endParaRPr>
          </a:p>
          <a:p>
            <a:pPr indent="0" lvl="0" marL="0" rtl="0" algn="l">
              <a:spcBef>
                <a:spcPts val="0"/>
              </a:spcBef>
              <a:spcAft>
                <a:spcPts val="0"/>
              </a:spcAft>
              <a:buNone/>
            </a:pPr>
            <a:r>
              <a:rPr lang="en-GB" sz="1000">
                <a:solidFill>
                  <a:srgbClr val="FFFFFF"/>
                </a:solidFill>
              </a:rPr>
              <a:t>EJONA KOCIBELLI </a:t>
            </a:r>
            <a:endParaRPr sz="1000">
              <a:solidFill>
                <a:srgbClr val="FFFFFF"/>
              </a:solidFill>
            </a:endParaRPr>
          </a:p>
          <a:p>
            <a:pPr indent="0" lvl="0" marL="0" rtl="0" algn="l">
              <a:spcBef>
                <a:spcPts val="0"/>
              </a:spcBef>
              <a:spcAft>
                <a:spcPts val="0"/>
              </a:spcAft>
              <a:buClr>
                <a:schemeClr val="dk1"/>
              </a:buClr>
              <a:buSzPts val="1100"/>
              <a:buFont typeface="Arial"/>
              <a:buNone/>
            </a:pPr>
            <a:r>
              <a:rPr lang="en-GB" sz="1000">
                <a:solidFill>
                  <a:schemeClr val="lt1"/>
                </a:solidFill>
              </a:rPr>
              <a:t>AKSHAY LAVHAGALE</a:t>
            </a:r>
            <a:endParaRPr sz="1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126" name="Google Shape;126;p22"/>
          <p:cNvSpPr txBox="1"/>
          <p:nvPr>
            <p:ph idx="1" type="body"/>
          </p:nvPr>
        </p:nvSpPr>
        <p:spPr>
          <a:xfrm>
            <a:off x="0" y="717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rPr>
              <a:t>After all the preprocessing and using TextBlob for the sentiment scores and classifying the data based on classes 0,1 and 2, we get the following distributions:</a:t>
            </a:r>
            <a:endParaRPr sz="1200">
              <a:solidFill>
                <a:srgbClr val="000000"/>
              </a:solidFill>
            </a:endParaRPr>
          </a:p>
          <a:p>
            <a:pPr indent="0" lvl="0" marL="0" rtl="0" algn="l">
              <a:spcBef>
                <a:spcPts val="1600"/>
              </a:spcBef>
              <a:spcAft>
                <a:spcPts val="0"/>
              </a:spcAft>
              <a:buNone/>
            </a:pPr>
            <a:r>
              <a:t/>
            </a:r>
            <a:endParaRPr sz="1200">
              <a:solidFill>
                <a:srgbClr val="000000"/>
              </a:solidFill>
            </a:endParaRPr>
          </a:p>
          <a:p>
            <a:pPr indent="0" lvl="0" marL="0" rtl="0" algn="l">
              <a:spcBef>
                <a:spcPts val="1600"/>
              </a:spcBef>
              <a:spcAft>
                <a:spcPts val="0"/>
              </a:spcAft>
              <a:buNone/>
            </a:pPr>
            <a:r>
              <a:t/>
            </a:r>
            <a:endParaRPr sz="1200">
              <a:solidFill>
                <a:srgbClr val="000000"/>
              </a:solidFill>
            </a:endParaRPr>
          </a:p>
          <a:p>
            <a:pPr indent="0" lvl="0" marL="0" rtl="0" algn="l">
              <a:spcBef>
                <a:spcPts val="1600"/>
              </a:spcBef>
              <a:spcAft>
                <a:spcPts val="0"/>
              </a:spcAft>
              <a:buNone/>
            </a:pPr>
            <a:r>
              <a:t/>
            </a:r>
            <a:endParaRPr sz="1200">
              <a:solidFill>
                <a:srgbClr val="000000"/>
              </a:solidFill>
            </a:endParaRPr>
          </a:p>
          <a:p>
            <a:pPr indent="0" lvl="0" marL="0" rtl="0" algn="l">
              <a:spcBef>
                <a:spcPts val="1600"/>
              </a:spcBef>
              <a:spcAft>
                <a:spcPts val="0"/>
              </a:spcAft>
              <a:buNone/>
            </a:pPr>
            <a:r>
              <a:t/>
            </a:r>
            <a:endParaRPr sz="1200">
              <a:solidFill>
                <a:srgbClr val="000000"/>
              </a:solidFill>
            </a:endParaRPr>
          </a:p>
          <a:p>
            <a:pPr indent="0" lvl="0" marL="0" rtl="0" algn="l">
              <a:spcBef>
                <a:spcPts val="1600"/>
              </a:spcBef>
              <a:spcAft>
                <a:spcPts val="0"/>
              </a:spcAft>
              <a:buNone/>
            </a:pPr>
            <a:r>
              <a:t/>
            </a:r>
            <a:endParaRPr sz="1200">
              <a:solidFill>
                <a:srgbClr val="000000"/>
              </a:solidFill>
            </a:endParaRPr>
          </a:p>
          <a:p>
            <a:pPr indent="0" lvl="0" marL="0" rtl="0" algn="l">
              <a:spcBef>
                <a:spcPts val="1600"/>
              </a:spcBef>
              <a:spcAft>
                <a:spcPts val="0"/>
              </a:spcAft>
              <a:buNone/>
            </a:pPr>
            <a:r>
              <a:t/>
            </a:r>
            <a:endParaRPr sz="1200">
              <a:solidFill>
                <a:srgbClr val="000000"/>
              </a:solidFill>
            </a:endParaRPr>
          </a:p>
          <a:p>
            <a:pPr indent="0" lvl="0" marL="0" rtl="0" algn="l">
              <a:spcBef>
                <a:spcPts val="1600"/>
              </a:spcBef>
              <a:spcAft>
                <a:spcPts val="0"/>
              </a:spcAft>
              <a:buNone/>
            </a:pPr>
            <a:r>
              <a:t/>
            </a:r>
            <a:endParaRPr sz="1200">
              <a:solidFill>
                <a:srgbClr val="000000"/>
              </a:solidFill>
            </a:endParaRPr>
          </a:p>
          <a:p>
            <a:pPr indent="0" lvl="0" marL="0" rtl="0" algn="l">
              <a:spcBef>
                <a:spcPts val="1600"/>
              </a:spcBef>
              <a:spcAft>
                <a:spcPts val="0"/>
              </a:spcAft>
              <a:buNone/>
            </a:pPr>
            <a:r>
              <a:rPr lang="en-GB" sz="1200">
                <a:solidFill>
                  <a:srgbClr val="000000"/>
                </a:solidFill>
              </a:rPr>
              <a:t>As discussed in the introduction of the presentation, the main aim of this project is to answer those 3 important questions. Here, we try to answer the 3 questions in the :</a:t>
            </a:r>
            <a:endParaRPr sz="1200">
              <a:solidFill>
                <a:srgbClr val="000000"/>
              </a:solidFill>
            </a:endParaRPr>
          </a:p>
          <a:p>
            <a:pPr indent="0" lvl="0" marL="457200" rtl="0" algn="l">
              <a:spcBef>
                <a:spcPts val="1600"/>
              </a:spcBef>
              <a:spcAft>
                <a:spcPts val="1600"/>
              </a:spcAft>
              <a:buNone/>
            </a:pPr>
            <a:r>
              <a:t/>
            </a:r>
            <a:endParaRPr>
              <a:solidFill>
                <a:srgbClr val="000000"/>
              </a:solidFill>
            </a:endParaRPr>
          </a:p>
        </p:txBody>
      </p:sp>
      <p:pic>
        <p:nvPicPr>
          <p:cNvPr id="127" name="Google Shape;127;p22"/>
          <p:cNvPicPr preferRelativeResize="0"/>
          <p:nvPr/>
        </p:nvPicPr>
        <p:blipFill rotWithShape="1">
          <a:blip r:embed="rId3">
            <a:alphaModFix/>
          </a:blip>
          <a:srcRect b="1922" l="0" r="0" t="0"/>
          <a:stretch/>
        </p:blipFill>
        <p:spPr>
          <a:xfrm>
            <a:off x="2266000" y="1419650"/>
            <a:ext cx="4346949" cy="262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Scope Evaluations</a:t>
            </a:r>
            <a:endParaRPr/>
          </a:p>
        </p:txBody>
      </p:sp>
      <p:sp>
        <p:nvSpPr>
          <p:cNvPr id="133" name="Google Shape;133;p23"/>
          <p:cNvSpPr txBox="1"/>
          <p:nvPr>
            <p:ph idx="1" type="body"/>
          </p:nvPr>
        </p:nvSpPr>
        <p:spPr>
          <a:xfrm>
            <a:off x="0" y="901775"/>
            <a:ext cx="44031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666666"/>
              </a:buClr>
              <a:buSzPts val="1200"/>
              <a:buChar char="➔"/>
            </a:pPr>
            <a:r>
              <a:rPr b="1" lang="en-GB" sz="1200">
                <a:solidFill>
                  <a:srgbClr val="666666"/>
                </a:solidFill>
              </a:rPr>
              <a:t>What is the trend of people’s emotions/ attitude towards Breast Cancer over time?</a:t>
            </a:r>
            <a:endParaRPr b="1" sz="1200">
              <a:solidFill>
                <a:srgbClr val="666666"/>
              </a:solidFill>
            </a:endParaRPr>
          </a:p>
          <a:p>
            <a:pPr indent="0" lvl="0" marL="0" rtl="0" algn="l">
              <a:lnSpc>
                <a:spcPct val="150000"/>
              </a:lnSpc>
              <a:spcBef>
                <a:spcPts val="1600"/>
              </a:spcBef>
              <a:spcAft>
                <a:spcPts val="0"/>
              </a:spcAft>
              <a:buNone/>
            </a:pPr>
            <a:r>
              <a:rPr lang="en-GB" sz="1200">
                <a:solidFill>
                  <a:srgbClr val="000000"/>
                </a:solidFill>
              </a:rPr>
              <a:t>For the most part, the sentiment of the people was neutral.</a:t>
            </a:r>
            <a:endParaRPr sz="1200">
              <a:solidFill>
                <a:srgbClr val="000000"/>
              </a:solidFill>
            </a:endParaRPr>
          </a:p>
          <a:p>
            <a:pPr indent="0" lvl="0" marL="0" rtl="0" algn="l">
              <a:lnSpc>
                <a:spcPct val="150000"/>
              </a:lnSpc>
              <a:spcBef>
                <a:spcPts val="1600"/>
              </a:spcBef>
              <a:spcAft>
                <a:spcPts val="0"/>
              </a:spcAft>
              <a:buNone/>
            </a:pPr>
            <a:r>
              <a:rPr lang="en-GB" sz="1200">
                <a:solidFill>
                  <a:srgbClr val="000000"/>
                </a:solidFill>
              </a:rPr>
              <a:t>We can see the gradual increase in the sentiments from the month of September to October. On further digging in, we find this is because </a:t>
            </a:r>
            <a:r>
              <a:rPr b="1" lang="en-GB" sz="1200">
                <a:solidFill>
                  <a:srgbClr val="000000"/>
                </a:solidFill>
              </a:rPr>
              <a:t>October</a:t>
            </a:r>
            <a:r>
              <a:rPr lang="en-GB" sz="1200">
                <a:solidFill>
                  <a:srgbClr val="000000"/>
                </a:solidFill>
              </a:rPr>
              <a:t> is the “Breast Cancer  Awareness Month”</a:t>
            </a:r>
            <a:endParaRPr sz="1200">
              <a:solidFill>
                <a:srgbClr val="000000"/>
              </a:solidFill>
            </a:endParaRPr>
          </a:p>
          <a:p>
            <a:pPr indent="0" lvl="0" marL="0" rtl="0" algn="l">
              <a:lnSpc>
                <a:spcPct val="150000"/>
              </a:lnSpc>
              <a:spcBef>
                <a:spcPts val="1600"/>
              </a:spcBef>
              <a:spcAft>
                <a:spcPts val="1600"/>
              </a:spcAft>
              <a:buNone/>
            </a:pPr>
            <a:r>
              <a:rPr lang="en-GB" sz="1200">
                <a:solidFill>
                  <a:srgbClr val="000000"/>
                </a:solidFill>
              </a:rPr>
              <a:t>The pie diagrams show the distribution of the sentiments for the respective months </a:t>
            </a:r>
            <a:endParaRPr sz="1200">
              <a:solidFill>
                <a:srgbClr val="000000"/>
              </a:solidFill>
            </a:endParaRPr>
          </a:p>
        </p:txBody>
      </p:sp>
      <p:pic>
        <p:nvPicPr>
          <p:cNvPr id="134" name="Google Shape;134;p23"/>
          <p:cNvPicPr preferRelativeResize="0"/>
          <p:nvPr/>
        </p:nvPicPr>
        <p:blipFill>
          <a:blip r:embed="rId3">
            <a:alphaModFix/>
          </a:blip>
          <a:stretch>
            <a:fillRect/>
          </a:stretch>
        </p:blipFill>
        <p:spPr>
          <a:xfrm>
            <a:off x="4740750" y="0"/>
            <a:ext cx="4403249" cy="2617525"/>
          </a:xfrm>
          <a:prstGeom prst="rect">
            <a:avLst/>
          </a:prstGeom>
          <a:noFill/>
          <a:ln>
            <a:noFill/>
          </a:ln>
        </p:spPr>
      </p:pic>
      <p:pic>
        <p:nvPicPr>
          <p:cNvPr id="135" name="Google Shape;135;p23"/>
          <p:cNvPicPr preferRelativeResize="0"/>
          <p:nvPr/>
        </p:nvPicPr>
        <p:blipFill rotWithShape="1">
          <a:blip r:embed="rId4">
            <a:alphaModFix/>
          </a:blip>
          <a:srcRect b="1982" l="2248" r="0" t="3606"/>
          <a:stretch/>
        </p:blipFill>
        <p:spPr>
          <a:xfrm>
            <a:off x="4740750" y="2760395"/>
            <a:ext cx="4403251" cy="23831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Scope Evaluations</a:t>
            </a:r>
            <a:endParaRPr/>
          </a:p>
        </p:txBody>
      </p:sp>
      <p:sp>
        <p:nvSpPr>
          <p:cNvPr id="141" name="Google Shape;141;p24"/>
          <p:cNvSpPr txBox="1"/>
          <p:nvPr>
            <p:ph idx="1" type="body"/>
          </p:nvPr>
        </p:nvSpPr>
        <p:spPr>
          <a:xfrm>
            <a:off x="0" y="759650"/>
            <a:ext cx="44031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rgbClr val="666666"/>
              </a:buClr>
              <a:buSzPts val="1200"/>
              <a:buChar char="➔"/>
            </a:pPr>
            <a:r>
              <a:rPr b="1" lang="en-GB" sz="1200">
                <a:solidFill>
                  <a:srgbClr val="666666"/>
                </a:solidFill>
              </a:rPr>
              <a:t>How do people’s attitudes towards breast cancer differ across geospatial regions?</a:t>
            </a:r>
            <a:endParaRPr b="1" sz="1200">
              <a:solidFill>
                <a:srgbClr val="666666"/>
              </a:solidFill>
            </a:endParaRPr>
          </a:p>
          <a:p>
            <a:pPr indent="0" lvl="0" marL="0" rtl="0" algn="l">
              <a:lnSpc>
                <a:spcPct val="150000"/>
              </a:lnSpc>
              <a:spcBef>
                <a:spcPts val="1200"/>
              </a:spcBef>
              <a:spcAft>
                <a:spcPts val="0"/>
              </a:spcAft>
              <a:buNone/>
            </a:pPr>
            <a:r>
              <a:rPr lang="en-GB" sz="1200">
                <a:solidFill>
                  <a:srgbClr val="000000"/>
                </a:solidFill>
              </a:rPr>
              <a:t>The bar chart above shows us that San Francisco and New York are 2 cities that show the most number of engagement throughout. We see a trend that the engagement is high in large metro cities as compared to the small towns.</a:t>
            </a:r>
            <a:endParaRPr sz="1200">
              <a:solidFill>
                <a:srgbClr val="000000"/>
              </a:solidFill>
            </a:endParaRPr>
          </a:p>
          <a:p>
            <a:pPr indent="0" lvl="0" marL="0" rtl="0" algn="l">
              <a:lnSpc>
                <a:spcPct val="150000"/>
              </a:lnSpc>
              <a:spcBef>
                <a:spcPts val="1600"/>
              </a:spcBef>
              <a:spcAft>
                <a:spcPts val="1600"/>
              </a:spcAft>
              <a:buNone/>
            </a:pPr>
            <a:r>
              <a:rPr lang="en-GB" sz="1200">
                <a:solidFill>
                  <a:srgbClr val="000000"/>
                </a:solidFill>
              </a:rPr>
              <a:t>The monthly distributions tell the same story, with more for positive sentiment for </a:t>
            </a:r>
            <a:r>
              <a:rPr b="1" lang="en-GB" sz="1200">
                <a:solidFill>
                  <a:srgbClr val="000000"/>
                </a:solidFill>
              </a:rPr>
              <a:t>New York</a:t>
            </a:r>
            <a:r>
              <a:rPr lang="en-GB" sz="1200">
                <a:solidFill>
                  <a:srgbClr val="000000"/>
                </a:solidFill>
              </a:rPr>
              <a:t> and </a:t>
            </a:r>
            <a:r>
              <a:rPr b="1" lang="en-GB" sz="1200">
                <a:solidFill>
                  <a:srgbClr val="000000"/>
                </a:solidFill>
              </a:rPr>
              <a:t>San Francisco</a:t>
            </a:r>
            <a:r>
              <a:rPr lang="en-GB" sz="1200">
                <a:solidFill>
                  <a:srgbClr val="000000"/>
                </a:solidFill>
              </a:rPr>
              <a:t> respectively.</a:t>
            </a:r>
            <a:endParaRPr sz="1200">
              <a:solidFill>
                <a:srgbClr val="000000"/>
              </a:solidFill>
            </a:endParaRPr>
          </a:p>
        </p:txBody>
      </p:sp>
      <p:pic>
        <p:nvPicPr>
          <p:cNvPr id="142" name="Google Shape;142;p24"/>
          <p:cNvPicPr preferRelativeResize="0"/>
          <p:nvPr/>
        </p:nvPicPr>
        <p:blipFill rotWithShape="1">
          <a:blip r:embed="rId3">
            <a:alphaModFix/>
          </a:blip>
          <a:srcRect b="0" l="813" r="0" t="0"/>
          <a:stretch/>
        </p:blipFill>
        <p:spPr>
          <a:xfrm>
            <a:off x="4619375" y="0"/>
            <a:ext cx="4524625" cy="2251266"/>
          </a:xfrm>
          <a:prstGeom prst="rect">
            <a:avLst/>
          </a:prstGeom>
          <a:noFill/>
          <a:ln>
            <a:noFill/>
          </a:ln>
        </p:spPr>
      </p:pic>
      <p:pic>
        <p:nvPicPr>
          <p:cNvPr id="143" name="Google Shape;143;p24"/>
          <p:cNvPicPr preferRelativeResize="0"/>
          <p:nvPr/>
        </p:nvPicPr>
        <p:blipFill>
          <a:blip r:embed="rId4">
            <a:alphaModFix/>
          </a:blip>
          <a:stretch>
            <a:fillRect/>
          </a:stretch>
        </p:blipFill>
        <p:spPr>
          <a:xfrm>
            <a:off x="4619375" y="2287575"/>
            <a:ext cx="4524625" cy="2855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Scope Evaluations</a:t>
            </a:r>
            <a:endParaRPr/>
          </a:p>
        </p:txBody>
      </p:sp>
      <p:sp>
        <p:nvSpPr>
          <p:cNvPr id="149" name="Google Shape;149;p25"/>
          <p:cNvSpPr txBox="1"/>
          <p:nvPr>
            <p:ph idx="1" type="body"/>
          </p:nvPr>
        </p:nvSpPr>
        <p:spPr>
          <a:xfrm>
            <a:off x="0" y="759650"/>
            <a:ext cx="44031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rgbClr val="666666"/>
              </a:buClr>
              <a:buSzPts val="1200"/>
              <a:buChar char="➔"/>
            </a:pPr>
            <a:r>
              <a:rPr b="1" lang="en-GB" sz="1200">
                <a:solidFill>
                  <a:srgbClr val="666666"/>
                </a:solidFill>
              </a:rPr>
              <a:t>Can we identify latent topic trends and hashtags in breast cancer-related tweets?</a:t>
            </a:r>
            <a:endParaRPr b="1" sz="1200">
              <a:solidFill>
                <a:srgbClr val="666666"/>
              </a:solidFill>
            </a:endParaRPr>
          </a:p>
          <a:p>
            <a:pPr indent="0" lvl="0" marL="0" rtl="0" algn="l">
              <a:lnSpc>
                <a:spcPct val="150000"/>
              </a:lnSpc>
              <a:spcBef>
                <a:spcPts val="1200"/>
              </a:spcBef>
              <a:spcAft>
                <a:spcPts val="0"/>
              </a:spcAft>
              <a:buNone/>
            </a:pPr>
            <a:r>
              <a:rPr lang="en-GB" sz="1200">
                <a:solidFill>
                  <a:srgbClr val="000000"/>
                </a:solidFill>
              </a:rPr>
              <a:t>We try to answer this question by identifying the highest number of hashtags on breast cancer along with the no. of retweets for each of them.</a:t>
            </a:r>
            <a:endParaRPr sz="1200">
              <a:solidFill>
                <a:srgbClr val="000000"/>
              </a:solidFill>
            </a:endParaRPr>
          </a:p>
          <a:p>
            <a:pPr indent="0" lvl="0" marL="0" rtl="0" algn="l">
              <a:lnSpc>
                <a:spcPct val="150000"/>
              </a:lnSpc>
              <a:spcBef>
                <a:spcPts val="1600"/>
              </a:spcBef>
              <a:spcAft>
                <a:spcPts val="1600"/>
              </a:spcAft>
              <a:buNone/>
            </a:pPr>
            <a:r>
              <a:rPr lang="en-GB" sz="1200">
                <a:solidFill>
                  <a:srgbClr val="000000"/>
                </a:solidFill>
              </a:rPr>
              <a:t>We can see that the hashtags #breastcancer is the most trending followed by </a:t>
            </a:r>
            <a:r>
              <a:rPr b="1" lang="en-GB" sz="1200">
                <a:solidFill>
                  <a:srgbClr val="000000"/>
                </a:solidFill>
              </a:rPr>
              <a:t>#BreastCancer</a:t>
            </a:r>
            <a:r>
              <a:rPr lang="en-GB" sz="1200">
                <a:solidFill>
                  <a:srgbClr val="000000"/>
                </a:solidFill>
              </a:rPr>
              <a:t>, </a:t>
            </a:r>
            <a:r>
              <a:rPr b="1" lang="en-GB" sz="1200">
                <a:solidFill>
                  <a:srgbClr val="000000"/>
                </a:solidFill>
              </a:rPr>
              <a:t>#bcsm</a:t>
            </a:r>
            <a:r>
              <a:rPr lang="en-GB" sz="1200">
                <a:solidFill>
                  <a:srgbClr val="000000"/>
                </a:solidFill>
              </a:rPr>
              <a:t> and </a:t>
            </a:r>
            <a:r>
              <a:rPr b="1" lang="en-GB" sz="1200">
                <a:solidFill>
                  <a:srgbClr val="000000"/>
                </a:solidFill>
              </a:rPr>
              <a:t>#SABCS20 </a:t>
            </a:r>
            <a:r>
              <a:rPr lang="en-GB" sz="1200">
                <a:solidFill>
                  <a:srgbClr val="000000"/>
                </a:solidFill>
              </a:rPr>
              <a:t>as shown in the diagrams.</a:t>
            </a:r>
            <a:endParaRPr sz="1200">
              <a:solidFill>
                <a:srgbClr val="000000"/>
              </a:solidFill>
            </a:endParaRPr>
          </a:p>
        </p:txBody>
      </p:sp>
      <p:pic>
        <p:nvPicPr>
          <p:cNvPr id="150" name="Google Shape;150;p25"/>
          <p:cNvPicPr preferRelativeResize="0"/>
          <p:nvPr/>
        </p:nvPicPr>
        <p:blipFill>
          <a:blip r:embed="rId3">
            <a:alphaModFix/>
          </a:blip>
          <a:stretch>
            <a:fillRect/>
          </a:stretch>
        </p:blipFill>
        <p:spPr>
          <a:xfrm>
            <a:off x="5710220" y="0"/>
            <a:ext cx="3433780" cy="2455501"/>
          </a:xfrm>
          <a:prstGeom prst="rect">
            <a:avLst/>
          </a:prstGeom>
          <a:noFill/>
          <a:ln>
            <a:noFill/>
          </a:ln>
        </p:spPr>
      </p:pic>
      <p:pic>
        <p:nvPicPr>
          <p:cNvPr id="151" name="Google Shape;151;p25"/>
          <p:cNvPicPr preferRelativeResize="0"/>
          <p:nvPr/>
        </p:nvPicPr>
        <p:blipFill>
          <a:blip r:embed="rId4">
            <a:alphaModFix/>
          </a:blip>
          <a:stretch>
            <a:fillRect/>
          </a:stretch>
        </p:blipFill>
        <p:spPr>
          <a:xfrm>
            <a:off x="5710225" y="2543351"/>
            <a:ext cx="3433774" cy="2600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Performance Evaluations</a:t>
            </a:r>
            <a:endParaRPr/>
          </a:p>
        </p:txBody>
      </p:sp>
      <p:sp>
        <p:nvSpPr>
          <p:cNvPr id="157" name="Google Shape;157;p26"/>
          <p:cNvSpPr txBox="1"/>
          <p:nvPr>
            <p:ph idx="1" type="body"/>
          </p:nvPr>
        </p:nvSpPr>
        <p:spPr>
          <a:xfrm>
            <a:off x="0" y="734975"/>
            <a:ext cx="466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666666"/>
                </a:solidFill>
              </a:rPr>
              <a:t>Impact of Scale on Quality of Analysis</a:t>
            </a:r>
            <a:endParaRPr b="1" sz="1200">
              <a:solidFill>
                <a:srgbClr val="666666"/>
              </a:solidFill>
            </a:endParaRPr>
          </a:p>
          <a:p>
            <a:pPr indent="0" lvl="0" marL="0" rtl="0" algn="l">
              <a:lnSpc>
                <a:spcPct val="150000"/>
              </a:lnSpc>
              <a:spcBef>
                <a:spcPts val="1600"/>
              </a:spcBef>
              <a:spcAft>
                <a:spcPts val="0"/>
              </a:spcAft>
              <a:buNone/>
            </a:pPr>
            <a:r>
              <a:rPr lang="en-GB" sz="1200">
                <a:solidFill>
                  <a:schemeClr val="dk1"/>
                </a:solidFill>
              </a:rPr>
              <a:t>I</a:t>
            </a:r>
            <a:r>
              <a:rPr lang="en-GB" sz="1200">
                <a:solidFill>
                  <a:srgbClr val="000000"/>
                </a:solidFill>
              </a:rPr>
              <a:t>n scale, we split the data into 30%, 50%, 70% and 90% of the data and the rest we considered as test data.</a:t>
            </a:r>
            <a:endParaRPr sz="1200">
              <a:solidFill>
                <a:srgbClr val="000000"/>
              </a:solidFill>
            </a:endParaRPr>
          </a:p>
          <a:p>
            <a:pPr indent="0" lvl="0" marL="0" rtl="0" algn="l">
              <a:lnSpc>
                <a:spcPct val="150000"/>
              </a:lnSpc>
              <a:spcBef>
                <a:spcPts val="1600"/>
              </a:spcBef>
              <a:spcAft>
                <a:spcPts val="0"/>
              </a:spcAft>
              <a:buNone/>
            </a:pPr>
            <a:r>
              <a:rPr lang="en-GB" sz="1200">
                <a:solidFill>
                  <a:srgbClr val="000000"/>
                </a:solidFill>
              </a:rPr>
              <a:t>From graph, it is noticeable that Logistic Regression is greater than Decision Tree and Decision Tree is greater than Random Forest. The reason behind that is the performance of Random Forest will be low when the number of features is less in the data set. In our breast cancer data set we only have one feature ‘original text’. </a:t>
            </a:r>
            <a:endParaRPr sz="1200">
              <a:solidFill>
                <a:srgbClr val="000000"/>
              </a:solidFill>
            </a:endParaRPr>
          </a:p>
          <a:p>
            <a:pPr indent="0" lvl="0" marL="0" rtl="0" algn="l">
              <a:lnSpc>
                <a:spcPct val="150000"/>
              </a:lnSpc>
              <a:spcBef>
                <a:spcPts val="1600"/>
              </a:spcBef>
              <a:spcAft>
                <a:spcPts val="1600"/>
              </a:spcAft>
              <a:buNone/>
            </a:pPr>
            <a:r>
              <a:rPr lang="en-GB" sz="1200">
                <a:solidFill>
                  <a:srgbClr val="000000"/>
                </a:solidFill>
              </a:rPr>
              <a:t>On the other hand, Logistic regression is known to perform better with lower dimensional data and also, Random forests are an ensemble of weak decision trees. But still together they perform better than just a one single decision tree. Overall, we had highest accuracy by using Logistic Regression algorithm.</a:t>
            </a:r>
            <a:endParaRPr sz="1200">
              <a:solidFill>
                <a:srgbClr val="000000"/>
              </a:solidFill>
            </a:endParaRPr>
          </a:p>
        </p:txBody>
      </p:sp>
      <p:pic>
        <p:nvPicPr>
          <p:cNvPr id="158" name="Google Shape;158;p26"/>
          <p:cNvPicPr preferRelativeResize="0"/>
          <p:nvPr/>
        </p:nvPicPr>
        <p:blipFill>
          <a:blip r:embed="rId3">
            <a:alphaModFix/>
          </a:blip>
          <a:stretch>
            <a:fillRect/>
          </a:stretch>
        </p:blipFill>
        <p:spPr>
          <a:xfrm>
            <a:off x="4814825" y="1166975"/>
            <a:ext cx="4329174" cy="278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Performance Evaluations</a:t>
            </a:r>
            <a:endParaRPr/>
          </a:p>
        </p:txBody>
      </p:sp>
      <p:sp>
        <p:nvSpPr>
          <p:cNvPr id="164" name="Google Shape;164;p27"/>
          <p:cNvSpPr txBox="1"/>
          <p:nvPr>
            <p:ph idx="1" type="body"/>
          </p:nvPr>
        </p:nvSpPr>
        <p:spPr>
          <a:xfrm>
            <a:off x="0" y="734975"/>
            <a:ext cx="466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666666"/>
                </a:solidFill>
              </a:rPr>
              <a:t>Impact of Scale on Performance</a:t>
            </a:r>
            <a:endParaRPr b="1" sz="1200">
              <a:solidFill>
                <a:srgbClr val="666666"/>
              </a:solidFill>
            </a:endParaRPr>
          </a:p>
          <a:p>
            <a:pPr indent="0" lvl="0" marL="0" rtl="0" algn="l">
              <a:lnSpc>
                <a:spcPct val="150000"/>
              </a:lnSpc>
              <a:spcBef>
                <a:spcPts val="1600"/>
              </a:spcBef>
              <a:spcAft>
                <a:spcPts val="0"/>
              </a:spcAft>
              <a:buNone/>
            </a:pPr>
            <a:r>
              <a:rPr lang="en-GB" sz="1200">
                <a:solidFill>
                  <a:srgbClr val="000000"/>
                </a:solidFill>
              </a:rPr>
              <a:t>From graph we can see that Logistic regression are much faster than decision trees classifier and Random forest classifier. We split the dataset into subsets of data 30%, 50%, 70% and 90% to compare the time performance of each subset of data using the three algorithms. </a:t>
            </a:r>
            <a:endParaRPr sz="1200">
              <a:solidFill>
                <a:srgbClr val="000000"/>
              </a:solidFill>
            </a:endParaRPr>
          </a:p>
          <a:p>
            <a:pPr indent="0" lvl="0" marL="0" rtl="0" algn="l">
              <a:lnSpc>
                <a:spcPct val="150000"/>
              </a:lnSpc>
              <a:spcBef>
                <a:spcPts val="1600"/>
              </a:spcBef>
              <a:spcAft>
                <a:spcPts val="0"/>
              </a:spcAft>
              <a:buNone/>
            </a:pPr>
            <a:r>
              <a:rPr lang="en-GB" sz="1200">
                <a:solidFill>
                  <a:srgbClr val="000000"/>
                </a:solidFill>
              </a:rPr>
              <a:t>For instance, when we ingested the 30% of data into each algorithm then we noticed that time is between 10 to 15 seconds in all algorithms but after ingesting the 90% of data into each algorithm we noticed that the time difference increased between all three algorithms. </a:t>
            </a:r>
            <a:endParaRPr sz="1200">
              <a:solidFill>
                <a:srgbClr val="000000"/>
              </a:solidFill>
            </a:endParaRPr>
          </a:p>
          <a:p>
            <a:pPr indent="0" lvl="0" marL="0" rtl="0" algn="l">
              <a:lnSpc>
                <a:spcPct val="150000"/>
              </a:lnSpc>
              <a:spcBef>
                <a:spcPts val="1600"/>
              </a:spcBef>
              <a:spcAft>
                <a:spcPts val="0"/>
              </a:spcAft>
              <a:buNone/>
            </a:pPr>
            <a:r>
              <a:rPr lang="en-GB" sz="1200">
                <a:solidFill>
                  <a:srgbClr val="000000"/>
                </a:solidFill>
              </a:rPr>
              <a:t>Decision trees classifier’s performance is slowest in all three algorithms.</a:t>
            </a:r>
            <a:endParaRPr sz="1200">
              <a:solidFill>
                <a:srgbClr val="000000"/>
              </a:solidFill>
            </a:endParaRPr>
          </a:p>
          <a:p>
            <a:pPr indent="0" lvl="0" marL="0" rtl="0" algn="l">
              <a:spcBef>
                <a:spcPts val="1600"/>
              </a:spcBef>
              <a:spcAft>
                <a:spcPts val="1600"/>
              </a:spcAft>
              <a:buNone/>
            </a:pPr>
            <a:r>
              <a:t/>
            </a:r>
            <a:endParaRPr sz="1200"/>
          </a:p>
        </p:txBody>
      </p:sp>
      <p:pic>
        <p:nvPicPr>
          <p:cNvPr id="165" name="Google Shape;165;p27"/>
          <p:cNvPicPr preferRelativeResize="0"/>
          <p:nvPr/>
        </p:nvPicPr>
        <p:blipFill>
          <a:blip r:embed="rId3">
            <a:alphaModFix/>
          </a:blip>
          <a:stretch>
            <a:fillRect/>
          </a:stretch>
        </p:blipFill>
        <p:spPr>
          <a:xfrm>
            <a:off x="4617325" y="1219800"/>
            <a:ext cx="4526676" cy="2703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Performance Evaluations</a:t>
            </a:r>
            <a:endParaRPr/>
          </a:p>
        </p:txBody>
      </p:sp>
      <p:sp>
        <p:nvSpPr>
          <p:cNvPr id="171" name="Google Shape;171;p28"/>
          <p:cNvSpPr txBox="1"/>
          <p:nvPr>
            <p:ph idx="1" type="body"/>
          </p:nvPr>
        </p:nvSpPr>
        <p:spPr>
          <a:xfrm>
            <a:off x="0" y="734975"/>
            <a:ext cx="46638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200">
                <a:solidFill>
                  <a:srgbClr val="666666"/>
                </a:solidFill>
              </a:rPr>
              <a:t>Impact of Parallel Computation on Performance</a:t>
            </a:r>
            <a:r>
              <a:rPr lang="en-GB" sz="1100">
                <a:solidFill>
                  <a:srgbClr val="000000"/>
                </a:solidFill>
              </a:rPr>
              <a:t>		</a:t>
            </a:r>
            <a:endParaRPr sz="1100">
              <a:solidFill>
                <a:srgbClr val="000000"/>
              </a:solidFill>
            </a:endParaRPr>
          </a:p>
          <a:p>
            <a:pPr indent="0" lvl="0" marL="0" rtl="0" algn="l">
              <a:lnSpc>
                <a:spcPct val="150000"/>
              </a:lnSpc>
              <a:spcBef>
                <a:spcPts val="1600"/>
              </a:spcBef>
              <a:spcAft>
                <a:spcPts val="0"/>
              </a:spcAft>
              <a:buNone/>
            </a:pPr>
            <a:r>
              <a:rPr lang="en-GB" sz="1200">
                <a:solidFill>
                  <a:srgbClr val="000000"/>
                </a:solidFill>
              </a:rPr>
              <a:t>Here, we used AWS EMR cluster with 1 instance cluster (no parallel processing), 3 instance cluster, 5 instance cluster, 7 instance cluster.</a:t>
            </a:r>
            <a:endParaRPr sz="1200">
              <a:solidFill>
                <a:srgbClr val="000000"/>
              </a:solidFill>
            </a:endParaRPr>
          </a:p>
          <a:p>
            <a:pPr indent="0" lvl="0" marL="0" rtl="0" algn="l">
              <a:lnSpc>
                <a:spcPct val="150000"/>
              </a:lnSpc>
              <a:spcBef>
                <a:spcPts val="1600"/>
              </a:spcBef>
              <a:spcAft>
                <a:spcPts val="0"/>
              </a:spcAft>
              <a:buNone/>
            </a:pPr>
            <a:r>
              <a:rPr lang="en-GB" sz="1200">
                <a:solidFill>
                  <a:srgbClr val="000000"/>
                </a:solidFill>
              </a:rPr>
              <a:t>In the graphs we can see that using cluster with 1 instance cluster (no parallel processing) and 3 instance cluster took more time than other clusters with 5 and 7 instances cluster. </a:t>
            </a:r>
            <a:endParaRPr sz="1200">
              <a:solidFill>
                <a:srgbClr val="000000"/>
              </a:solidFill>
            </a:endParaRPr>
          </a:p>
          <a:p>
            <a:pPr indent="0" lvl="0" marL="0" rtl="0" algn="l">
              <a:lnSpc>
                <a:spcPct val="150000"/>
              </a:lnSpc>
              <a:spcBef>
                <a:spcPts val="1600"/>
              </a:spcBef>
              <a:spcAft>
                <a:spcPts val="0"/>
              </a:spcAft>
              <a:buNone/>
            </a:pPr>
            <a:r>
              <a:rPr lang="en-GB" sz="1200">
                <a:solidFill>
                  <a:srgbClr val="000000"/>
                </a:solidFill>
              </a:rPr>
              <a:t>The cluster with 7 instances gave the better performance and it took less time compare to other three clusters.</a:t>
            </a:r>
            <a:endParaRPr sz="1200">
              <a:solidFill>
                <a:srgbClr val="000000"/>
              </a:solidFill>
            </a:endParaRPr>
          </a:p>
          <a:p>
            <a:pPr indent="0" lvl="0" marL="0" rtl="0" algn="l">
              <a:lnSpc>
                <a:spcPct val="150000"/>
              </a:lnSpc>
              <a:spcBef>
                <a:spcPts val="1600"/>
              </a:spcBef>
              <a:spcAft>
                <a:spcPts val="1600"/>
              </a:spcAft>
              <a:buNone/>
            </a:pPr>
            <a:r>
              <a:t/>
            </a:r>
            <a:endParaRPr sz="1200">
              <a:solidFill>
                <a:srgbClr val="000000"/>
              </a:solidFill>
            </a:endParaRPr>
          </a:p>
        </p:txBody>
      </p:sp>
      <p:pic>
        <p:nvPicPr>
          <p:cNvPr id="172" name="Google Shape;172;p28"/>
          <p:cNvPicPr preferRelativeResize="0"/>
          <p:nvPr/>
        </p:nvPicPr>
        <p:blipFill>
          <a:blip r:embed="rId3">
            <a:alphaModFix/>
          </a:blip>
          <a:stretch>
            <a:fillRect/>
          </a:stretch>
        </p:blipFill>
        <p:spPr>
          <a:xfrm>
            <a:off x="4920650" y="1080025"/>
            <a:ext cx="4223351" cy="2757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178" name="Google Shape;178;p29"/>
          <p:cNvSpPr txBox="1"/>
          <p:nvPr>
            <p:ph idx="1" type="body"/>
          </p:nvPr>
        </p:nvSpPr>
        <p:spPr>
          <a:xfrm>
            <a:off x="0" y="734975"/>
            <a:ext cx="46638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GB" sz="1200">
                <a:solidFill>
                  <a:schemeClr val="dk1"/>
                </a:solidFill>
              </a:rPr>
              <a:t>In conclusion, we identified and collected all the tweets which are related to breast cancer using hashtags.</a:t>
            </a:r>
            <a:endParaRPr sz="1200">
              <a:solidFill>
                <a:schemeClr val="dk1"/>
              </a:solidFill>
            </a:endParaRPr>
          </a:p>
          <a:p>
            <a:pPr indent="0" lvl="0" marL="0" rtl="0" algn="l">
              <a:lnSpc>
                <a:spcPct val="150000"/>
              </a:lnSpc>
              <a:spcBef>
                <a:spcPts val="1200"/>
              </a:spcBef>
              <a:spcAft>
                <a:spcPts val="0"/>
              </a:spcAft>
              <a:buNone/>
            </a:pPr>
            <a:r>
              <a:rPr lang="en-GB" sz="1200">
                <a:solidFill>
                  <a:schemeClr val="dk1"/>
                </a:solidFill>
              </a:rPr>
              <a:t>After successfully cleaning and processing the data, we modeled the information gathered and then we applied various sentiment analysis techniques which helped us to get better understanding for the perceptions and emotions which the Twitter users have towards breast cancer.</a:t>
            </a:r>
            <a:endParaRPr sz="1200"/>
          </a:p>
          <a:p>
            <a:pPr indent="0" lvl="0" marL="0" rtl="0" algn="l">
              <a:spcBef>
                <a:spcPts val="1200"/>
              </a:spcBef>
              <a:spcAft>
                <a:spcPts val="1600"/>
              </a:spcAft>
              <a:buNone/>
            </a:pPr>
            <a:r>
              <a:t/>
            </a:r>
            <a:endParaRPr sz="1200"/>
          </a:p>
        </p:txBody>
      </p:sp>
      <p:pic>
        <p:nvPicPr>
          <p:cNvPr id="179" name="Google Shape;179;p29"/>
          <p:cNvPicPr preferRelativeResize="0"/>
          <p:nvPr/>
        </p:nvPicPr>
        <p:blipFill>
          <a:blip r:embed="rId3">
            <a:alphaModFix/>
          </a:blip>
          <a:stretch>
            <a:fillRect/>
          </a:stretch>
        </p:blipFill>
        <p:spPr>
          <a:xfrm>
            <a:off x="4968600" y="1138850"/>
            <a:ext cx="4175400" cy="26086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idx="1" type="body"/>
          </p:nvPr>
        </p:nvSpPr>
        <p:spPr>
          <a:xfrm>
            <a:off x="0" y="734975"/>
            <a:ext cx="466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1600"/>
              </a:spcBef>
              <a:spcAft>
                <a:spcPts val="1600"/>
              </a:spcAft>
              <a:buNone/>
            </a:pPr>
            <a:r>
              <a:t/>
            </a:r>
            <a:endParaRPr sz="1200"/>
          </a:p>
        </p:txBody>
      </p:sp>
      <p:pic>
        <p:nvPicPr>
          <p:cNvPr id="185" name="Google Shape;185;p30"/>
          <p:cNvPicPr preferRelativeResize="0"/>
          <p:nvPr/>
        </p:nvPicPr>
        <p:blipFill rotWithShape="1">
          <a:blip r:embed="rId3">
            <a:alphaModFix/>
          </a:blip>
          <a:srcRect b="3763" l="0" r="0" t="8309"/>
          <a:stretch/>
        </p:blipFill>
        <p:spPr>
          <a:xfrm>
            <a:off x="0" y="187188"/>
            <a:ext cx="9144000" cy="4511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Members</a:t>
            </a:r>
            <a:endParaRPr/>
          </a:p>
        </p:txBody>
      </p:sp>
      <p:pic>
        <p:nvPicPr>
          <p:cNvPr id="62" name="Google Shape;62;p14"/>
          <p:cNvPicPr preferRelativeResize="0"/>
          <p:nvPr/>
        </p:nvPicPr>
        <p:blipFill>
          <a:blip r:embed="rId3">
            <a:alphaModFix/>
          </a:blip>
          <a:stretch>
            <a:fillRect/>
          </a:stretch>
        </p:blipFill>
        <p:spPr>
          <a:xfrm>
            <a:off x="340275" y="1119025"/>
            <a:ext cx="8492028" cy="387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0" y="124325"/>
            <a:ext cx="8520600" cy="5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Presentation Agenda</a:t>
            </a:r>
            <a:endParaRPr/>
          </a:p>
        </p:txBody>
      </p:sp>
      <p:sp>
        <p:nvSpPr>
          <p:cNvPr id="68" name="Google Shape;68;p15"/>
          <p:cNvSpPr txBox="1"/>
          <p:nvPr/>
        </p:nvSpPr>
        <p:spPr>
          <a:xfrm>
            <a:off x="0" y="941650"/>
            <a:ext cx="9144000" cy="26313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AutoNum type="arabicPeriod"/>
            </a:pPr>
            <a:r>
              <a:rPr lang="en-GB" sz="1200"/>
              <a:t>Introduction</a:t>
            </a:r>
            <a:endParaRPr sz="1200"/>
          </a:p>
          <a:p>
            <a:pPr indent="-304800" lvl="0" marL="457200" rtl="0" algn="l">
              <a:lnSpc>
                <a:spcPct val="200000"/>
              </a:lnSpc>
              <a:spcBef>
                <a:spcPts val="0"/>
              </a:spcBef>
              <a:spcAft>
                <a:spcPts val="0"/>
              </a:spcAft>
              <a:buSzPts val="1200"/>
              <a:buAutoNum type="arabicPeriod"/>
            </a:pPr>
            <a:r>
              <a:rPr lang="en-GB" sz="1200"/>
              <a:t>Technologies Used</a:t>
            </a:r>
            <a:endParaRPr sz="1200"/>
          </a:p>
          <a:p>
            <a:pPr indent="-304800" lvl="0" marL="457200" rtl="0" algn="l">
              <a:lnSpc>
                <a:spcPct val="200000"/>
              </a:lnSpc>
              <a:spcBef>
                <a:spcPts val="0"/>
              </a:spcBef>
              <a:spcAft>
                <a:spcPts val="0"/>
              </a:spcAft>
              <a:buSzPts val="1200"/>
              <a:buAutoNum type="arabicPeriod"/>
            </a:pPr>
            <a:r>
              <a:rPr lang="en-GB" sz="1200"/>
              <a:t>Data Description &amp; Preprocessing</a:t>
            </a:r>
            <a:endParaRPr sz="1200"/>
          </a:p>
          <a:p>
            <a:pPr indent="-304800" lvl="0" marL="457200" rtl="0" algn="l">
              <a:lnSpc>
                <a:spcPct val="200000"/>
              </a:lnSpc>
              <a:spcBef>
                <a:spcPts val="0"/>
              </a:spcBef>
              <a:spcAft>
                <a:spcPts val="0"/>
              </a:spcAft>
              <a:buSzPts val="1200"/>
              <a:buAutoNum type="arabicPeriod"/>
            </a:pPr>
            <a:r>
              <a:rPr lang="en-GB" sz="1200"/>
              <a:t>Exploratory Data Analysis</a:t>
            </a:r>
            <a:endParaRPr sz="1200"/>
          </a:p>
          <a:p>
            <a:pPr indent="-304800" lvl="0" marL="457200" rtl="0" algn="l">
              <a:lnSpc>
                <a:spcPct val="200000"/>
              </a:lnSpc>
              <a:spcBef>
                <a:spcPts val="0"/>
              </a:spcBef>
              <a:spcAft>
                <a:spcPts val="0"/>
              </a:spcAft>
              <a:buSzPts val="1200"/>
              <a:buAutoNum type="arabicPeriod"/>
            </a:pPr>
            <a:r>
              <a:rPr lang="en-GB" sz="1200"/>
              <a:t>Performance Evaluations</a:t>
            </a:r>
            <a:endParaRPr sz="1200"/>
          </a:p>
          <a:p>
            <a:pPr indent="-304800" lvl="0" marL="457200" rtl="0" algn="l">
              <a:lnSpc>
                <a:spcPct val="200000"/>
              </a:lnSpc>
              <a:spcBef>
                <a:spcPts val="0"/>
              </a:spcBef>
              <a:spcAft>
                <a:spcPts val="0"/>
              </a:spcAft>
              <a:buSzPts val="1200"/>
              <a:buAutoNum type="arabicPeriod"/>
            </a:pPr>
            <a:r>
              <a:rPr lang="en-GB" sz="1200"/>
              <a:t>Scope </a:t>
            </a:r>
            <a:r>
              <a:rPr lang="en-GB" sz="1200"/>
              <a:t>Evaluations</a:t>
            </a:r>
            <a:endParaRPr sz="1200"/>
          </a:p>
          <a:p>
            <a:pPr indent="-304800" lvl="0" marL="457200" rtl="0" algn="l">
              <a:lnSpc>
                <a:spcPct val="200000"/>
              </a:lnSpc>
              <a:spcBef>
                <a:spcPts val="0"/>
              </a:spcBef>
              <a:spcAft>
                <a:spcPts val="0"/>
              </a:spcAft>
              <a:buSzPts val="1200"/>
              <a:buAutoNum type="arabicPeriod"/>
            </a:pPr>
            <a:r>
              <a:rPr lang="en-GB" sz="1200"/>
              <a:t>Conclusion</a:t>
            </a:r>
            <a:endParaRPr sz="1200"/>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74" name="Google Shape;74;p16"/>
          <p:cNvSpPr txBox="1"/>
          <p:nvPr>
            <p:ph idx="1" type="body"/>
          </p:nvPr>
        </p:nvSpPr>
        <p:spPr>
          <a:xfrm>
            <a:off x="0" y="863550"/>
            <a:ext cx="503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Why Breast Cancer?</a:t>
            </a:r>
            <a:endParaRPr b="1"/>
          </a:p>
          <a:p>
            <a:pPr indent="0" lvl="0" marL="0" rtl="0" algn="l">
              <a:lnSpc>
                <a:spcPct val="150000"/>
              </a:lnSpc>
              <a:spcBef>
                <a:spcPts val="1600"/>
              </a:spcBef>
              <a:spcAft>
                <a:spcPts val="0"/>
              </a:spcAft>
              <a:buNone/>
            </a:pPr>
            <a:r>
              <a:rPr lang="en-GB" sz="1200">
                <a:solidFill>
                  <a:schemeClr val="dk1"/>
                </a:solidFill>
              </a:rPr>
              <a:t>Breast cancer is the most common cancer among women in the United States.</a:t>
            </a:r>
            <a:r>
              <a:rPr lang="en-GB" sz="1200">
                <a:solidFill>
                  <a:schemeClr val="dk1"/>
                </a:solidFill>
              </a:rPr>
              <a:t> </a:t>
            </a:r>
            <a:r>
              <a:rPr b="1" lang="en-GB" sz="1200">
                <a:solidFill>
                  <a:srgbClr val="202124"/>
                </a:solidFill>
                <a:highlight>
                  <a:srgbClr val="FFFFFF"/>
                </a:highlight>
              </a:rPr>
              <a:t>Breast cancer</a:t>
            </a:r>
            <a:r>
              <a:rPr lang="en-GB" sz="1200">
                <a:solidFill>
                  <a:srgbClr val="202124"/>
                </a:solidFill>
                <a:highlight>
                  <a:srgbClr val="FFFFFF"/>
                </a:highlight>
              </a:rPr>
              <a:t> is the second most common cause of death from </a:t>
            </a:r>
            <a:r>
              <a:rPr b="1" lang="en-GB" sz="1200">
                <a:solidFill>
                  <a:srgbClr val="202124"/>
                </a:solidFill>
                <a:highlight>
                  <a:srgbClr val="FFFFFF"/>
                </a:highlight>
              </a:rPr>
              <a:t>cancer</a:t>
            </a:r>
            <a:r>
              <a:rPr lang="en-GB" sz="1200">
                <a:solidFill>
                  <a:srgbClr val="202124"/>
                </a:solidFill>
                <a:highlight>
                  <a:srgbClr val="FFFFFF"/>
                </a:highlight>
              </a:rPr>
              <a:t> in women in the United States, after lung </a:t>
            </a:r>
            <a:r>
              <a:rPr b="1" lang="en-GB" sz="1200">
                <a:solidFill>
                  <a:srgbClr val="202124"/>
                </a:solidFill>
                <a:highlight>
                  <a:srgbClr val="FFFFFF"/>
                </a:highlight>
              </a:rPr>
              <a:t>cancer</a:t>
            </a:r>
            <a:r>
              <a:rPr lang="en-GB" sz="1200">
                <a:solidFill>
                  <a:srgbClr val="202124"/>
                </a:solidFill>
                <a:highlight>
                  <a:srgbClr val="FFFFFF"/>
                </a:highlight>
              </a:rPr>
              <a:t>.</a:t>
            </a:r>
            <a:endParaRPr sz="1200">
              <a:solidFill>
                <a:schemeClr val="dk1"/>
              </a:solidFill>
            </a:endParaRPr>
          </a:p>
          <a:p>
            <a:pPr indent="0" lvl="0" marL="0" rtl="0" algn="l">
              <a:lnSpc>
                <a:spcPct val="150000"/>
              </a:lnSpc>
              <a:spcBef>
                <a:spcPts val="1600"/>
              </a:spcBef>
              <a:spcAft>
                <a:spcPts val="0"/>
              </a:spcAft>
              <a:buNone/>
            </a:pPr>
            <a:r>
              <a:t/>
            </a:r>
            <a:endParaRPr sz="1200">
              <a:solidFill>
                <a:schemeClr val="dk1"/>
              </a:solidFill>
            </a:endParaRPr>
          </a:p>
          <a:p>
            <a:pPr indent="0" lvl="0" marL="0" rtl="0" algn="l">
              <a:lnSpc>
                <a:spcPct val="150000"/>
              </a:lnSpc>
              <a:spcBef>
                <a:spcPts val="1600"/>
              </a:spcBef>
              <a:spcAft>
                <a:spcPts val="1600"/>
              </a:spcAft>
              <a:buNone/>
            </a:pPr>
            <a:r>
              <a:rPr lang="en-GB" sz="1200">
                <a:solidFill>
                  <a:schemeClr val="dk1"/>
                </a:solidFill>
                <a:highlight>
                  <a:srgbClr val="FFFFFF"/>
                </a:highlight>
              </a:rPr>
              <a:t>It is estimated that 42,690 deaths (42,170 women and 520 men) from breast cancer will occur this year, more than the no. of deaths due to COVID-19 in Texas and Cal</a:t>
            </a:r>
            <a:r>
              <a:rPr lang="en-GB" sz="1200">
                <a:solidFill>
                  <a:schemeClr val="dk1"/>
                </a:solidFill>
              </a:rPr>
              <a:t>ifornia combined.	</a:t>
            </a:r>
            <a:r>
              <a:rPr lang="en-GB" sz="1100">
                <a:solidFill>
                  <a:schemeClr val="dk1"/>
                </a:solidFill>
              </a:rPr>
              <a:t>	</a:t>
            </a:r>
            <a:endParaRPr/>
          </a:p>
        </p:txBody>
      </p:sp>
      <p:pic>
        <p:nvPicPr>
          <p:cNvPr id="75" name="Google Shape;75;p16"/>
          <p:cNvPicPr preferRelativeResize="0"/>
          <p:nvPr/>
        </p:nvPicPr>
        <p:blipFill>
          <a:blip r:embed="rId3">
            <a:alphaModFix/>
          </a:blip>
          <a:stretch>
            <a:fillRect/>
          </a:stretch>
        </p:blipFill>
        <p:spPr>
          <a:xfrm>
            <a:off x="5130525" y="1391348"/>
            <a:ext cx="3933524" cy="194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81" name="Google Shape;81;p17"/>
          <p:cNvSpPr txBox="1"/>
          <p:nvPr>
            <p:ph idx="1" type="body"/>
          </p:nvPr>
        </p:nvSpPr>
        <p:spPr>
          <a:xfrm>
            <a:off x="0" y="655000"/>
            <a:ext cx="58008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t>How would this help?</a:t>
            </a:r>
            <a:r>
              <a:rPr b="1" lang="en-GB" sz="1200">
                <a:solidFill>
                  <a:schemeClr val="dk1"/>
                </a:solidFill>
              </a:rPr>
              <a:t>	</a:t>
            </a:r>
            <a:r>
              <a:rPr lang="en-GB" sz="1200">
                <a:solidFill>
                  <a:schemeClr val="dk1"/>
                </a:solidFill>
              </a:rPr>
              <a:t>						</a:t>
            </a:r>
            <a:endParaRPr sz="1200">
              <a:solidFill>
                <a:schemeClr val="dk1"/>
              </a:solidFill>
            </a:endParaRPr>
          </a:p>
          <a:p>
            <a:pPr indent="0" lvl="0" marL="0" rtl="0" algn="l">
              <a:lnSpc>
                <a:spcPct val="150000"/>
              </a:lnSpc>
              <a:spcBef>
                <a:spcPts val="1400"/>
              </a:spcBef>
              <a:spcAft>
                <a:spcPts val="0"/>
              </a:spcAft>
              <a:buNone/>
            </a:pPr>
            <a:r>
              <a:rPr lang="en-GB" sz="1200">
                <a:solidFill>
                  <a:schemeClr val="dk1"/>
                </a:solidFill>
              </a:rPr>
              <a:t>The aim of our project is:	</a:t>
            </a:r>
            <a:endParaRPr sz="1200">
              <a:solidFill>
                <a:schemeClr val="dk1"/>
              </a:solidFill>
            </a:endParaRPr>
          </a:p>
          <a:p>
            <a:pPr indent="-304800" lvl="0" marL="457200" rtl="0" algn="l">
              <a:lnSpc>
                <a:spcPct val="150000"/>
              </a:lnSpc>
              <a:spcBef>
                <a:spcPts val="1200"/>
              </a:spcBef>
              <a:spcAft>
                <a:spcPts val="0"/>
              </a:spcAft>
              <a:buClr>
                <a:schemeClr val="dk1"/>
              </a:buClr>
              <a:buSzPts val="1200"/>
              <a:buChar char="●"/>
            </a:pPr>
            <a:r>
              <a:rPr lang="en-GB" sz="1200">
                <a:solidFill>
                  <a:schemeClr val="dk1"/>
                </a:solidFill>
              </a:rPr>
              <a:t>To analyze people’s attitudes (i.e., emotions) towards breast cancer</a:t>
            </a:r>
            <a:r>
              <a:rPr lang="en-GB" sz="1200">
                <a:solidFill>
                  <a:schemeClr val="dk1"/>
                </a:solidFill>
              </a:rPr>
              <a: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GB" sz="1200">
                <a:solidFill>
                  <a:schemeClr val="dk1"/>
                </a:solidFill>
              </a:rPr>
              <a:t>How do people’s attitudes towards breast cancer differ across geospatial regions</a:t>
            </a:r>
            <a:r>
              <a:rPr lang="en-GB" sz="1200">
                <a:solidFill>
                  <a:schemeClr val="dk1"/>
                </a:solidFill>
              </a:rPr>
              <a:t>?</a:t>
            </a:r>
            <a:r>
              <a:rPr lang="en-GB" sz="1200">
                <a:solidFill>
                  <a:schemeClr val="dk1"/>
                </a:solidFill>
              </a:rPr>
              <a:t>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GB" sz="1200">
                <a:solidFill>
                  <a:schemeClr val="dk1"/>
                </a:solidFill>
              </a:rPr>
              <a:t>Can we identify latent topic trends and hashtags in breast cancer-related tweets?</a:t>
            </a:r>
            <a:r>
              <a:rPr lang="en-GB" sz="1200">
                <a:solidFill>
                  <a:schemeClr val="dk1"/>
                </a:solidFill>
              </a:rPr>
              <a:t>	</a:t>
            </a:r>
            <a:endParaRPr sz="1200">
              <a:solidFill>
                <a:schemeClr val="dk1"/>
              </a:solidFill>
            </a:endParaRPr>
          </a:p>
          <a:p>
            <a:pPr indent="0" lvl="0" marL="0" rtl="0" algn="l">
              <a:lnSpc>
                <a:spcPct val="150000"/>
              </a:lnSpc>
              <a:spcBef>
                <a:spcPts val="1200"/>
              </a:spcBef>
              <a:spcAft>
                <a:spcPts val="1200"/>
              </a:spcAft>
              <a:buNone/>
            </a:pPr>
            <a:r>
              <a:rPr lang="en-GB" sz="1200">
                <a:solidFill>
                  <a:schemeClr val="dk1"/>
                </a:solidFill>
              </a:rPr>
              <a:t>Using all this information, we can help show the results of our analysis in order to create an awareness of the perception and attitude of the people towards it on social media, helping bring about a change and how social media like </a:t>
            </a:r>
            <a:r>
              <a:rPr b="1" lang="en-GB" sz="1200">
                <a:solidFill>
                  <a:schemeClr val="dk1"/>
                </a:solidFill>
              </a:rPr>
              <a:t>TWITTER</a:t>
            </a:r>
            <a:r>
              <a:rPr lang="en-GB" sz="1200">
                <a:solidFill>
                  <a:schemeClr val="dk1"/>
                </a:solidFill>
              </a:rPr>
              <a:t> could be of help to bring that change.</a:t>
            </a:r>
            <a:endParaRPr sz="1200">
              <a:solidFill>
                <a:schemeClr val="dk1"/>
              </a:solidFill>
            </a:endParaRPr>
          </a:p>
        </p:txBody>
      </p:sp>
      <p:pic>
        <p:nvPicPr>
          <p:cNvPr id="82" name="Google Shape;82;p17"/>
          <p:cNvPicPr preferRelativeResize="0"/>
          <p:nvPr/>
        </p:nvPicPr>
        <p:blipFill>
          <a:blip r:embed="rId3">
            <a:alphaModFix/>
          </a:blip>
          <a:stretch>
            <a:fillRect/>
          </a:stretch>
        </p:blipFill>
        <p:spPr>
          <a:xfrm>
            <a:off x="6733626" y="3361101"/>
            <a:ext cx="2410375" cy="1782400"/>
          </a:xfrm>
          <a:prstGeom prst="rect">
            <a:avLst/>
          </a:prstGeom>
          <a:noFill/>
          <a:ln>
            <a:noFill/>
          </a:ln>
        </p:spPr>
      </p:pic>
      <p:pic>
        <p:nvPicPr>
          <p:cNvPr id="83" name="Google Shape;83;p17"/>
          <p:cNvPicPr preferRelativeResize="0"/>
          <p:nvPr/>
        </p:nvPicPr>
        <p:blipFill>
          <a:blip r:embed="rId4">
            <a:alphaModFix/>
          </a:blip>
          <a:stretch>
            <a:fillRect/>
          </a:stretch>
        </p:blipFill>
        <p:spPr>
          <a:xfrm>
            <a:off x="5574825" y="0"/>
            <a:ext cx="3569173" cy="200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Technologies Used</a:t>
            </a:r>
            <a:endParaRPr/>
          </a:p>
        </p:txBody>
      </p:sp>
      <p:pic>
        <p:nvPicPr>
          <p:cNvPr id="89" name="Google Shape;89;p18"/>
          <p:cNvPicPr preferRelativeResize="0"/>
          <p:nvPr/>
        </p:nvPicPr>
        <p:blipFill>
          <a:blip r:embed="rId3">
            <a:alphaModFix/>
          </a:blip>
          <a:stretch>
            <a:fillRect/>
          </a:stretch>
        </p:blipFill>
        <p:spPr>
          <a:xfrm>
            <a:off x="836450" y="1044925"/>
            <a:ext cx="2610325" cy="612400"/>
          </a:xfrm>
          <a:prstGeom prst="rect">
            <a:avLst/>
          </a:prstGeom>
          <a:noFill/>
          <a:ln>
            <a:noFill/>
          </a:ln>
        </p:spPr>
      </p:pic>
      <p:pic>
        <p:nvPicPr>
          <p:cNvPr id="90" name="Google Shape;90;p18"/>
          <p:cNvPicPr preferRelativeResize="0"/>
          <p:nvPr/>
        </p:nvPicPr>
        <p:blipFill>
          <a:blip r:embed="rId4">
            <a:alphaModFix/>
          </a:blip>
          <a:stretch>
            <a:fillRect/>
          </a:stretch>
        </p:blipFill>
        <p:spPr>
          <a:xfrm>
            <a:off x="3533337" y="1792750"/>
            <a:ext cx="2077325" cy="1558000"/>
          </a:xfrm>
          <a:prstGeom prst="rect">
            <a:avLst/>
          </a:prstGeom>
          <a:noFill/>
          <a:ln>
            <a:noFill/>
          </a:ln>
        </p:spPr>
      </p:pic>
      <p:pic>
        <p:nvPicPr>
          <p:cNvPr id="91" name="Google Shape;91;p18"/>
          <p:cNvPicPr preferRelativeResize="0"/>
          <p:nvPr/>
        </p:nvPicPr>
        <p:blipFill>
          <a:blip r:embed="rId5">
            <a:alphaModFix/>
          </a:blip>
          <a:stretch>
            <a:fillRect/>
          </a:stretch>
        </p:blipFill>
        <p:spPr>
          <a:xfrm>
            <a:off x="3533325" y="3546038"/>
            <a:ext cx="2840599" cy="1464225"/>
          </a:xfrm>
          <a:prstGeom prst="rect">
            <a:avLst/>
          </a:prstGeom>
          <a:noFill/>
          <a:ln>
            <a:noFill/>
          </a:ln>
        </p:spPr>
      </p:pic>
      <p:pic>
        <p:nvPicPr>
          <p:cNvPr id="92" name="Google Shape;92;p18"/>
          <p:cNvPicPr preferRelativeResize="0"/>
          <p:nvPr/>
        </p:nvPicPr>
        <p:blipFill>
          <a:blip r:embed="rId6">
            <a:alphaModFix/>
          </a:blip>
          <a:stretch>
            <a:fillRect/>
          </a:stretch>
        </p:blipFill>
        <p:spPr>
          <a:xfrm>
            <a:off x="607300" y="3719662"/>
            <a:ext cx="2610325" cy="1028086"/>
          </a:xfrm>
          <a:prstGeom prst="rect">
            <a:avLst/>
          </a:prstGeom>
          <a:noFill/>
          <a:ln>
            <a:noFill/>
          </a:ln>
        </p:spPr>
      </p:pic>
      <p:pic>
        <p:nvPicPr>
          <p:cNvPr id="93" name="Google Shape;93;p18"/>
          <p:cNvPicPr preferRelativeResize="0"/>
          <p:nvPr/>
        </p:nvPicPr>
        <p:blipFill>
          <a:blip r:embed="rId7">
            <a:alphaModFix/>
          </a:blip>
          <a:stretch>
            <a:fillRect/>
          </a:stretch>
        </p:blipFill>
        <p:spPr>
          <a:xfrm>
            <a:off x="6319079" y="637250"/>
            <a:ext cx="2128150" cy="1427750"/>
          </a:xfrm>
          <a:prstGeom prst="rect">
            <a:avLst/>
          </a:prstGeom>
          <a:noFill/>
          <a:ln>
            <a:noFill/>
          </a:ln>
        </p:spPr>
      </p:pic>
      <p:sp>
        <p:nvSpPr>
          <p:cNvPr id="94" name="Google Shape;94;p18"/>
          <p:cNvSpPr txBox="1"/>
          <p:nvPr/>
        </p:nvSpPr>
        <p:spPr>
          <a:xfrm>
            <a:off x="1225900" y="1657325"/>
            <a:ext cx="19101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t>For collecting tweets data using Twitter API</a:t>
            </a:r>
            <a:endParaRPr b="1" sz="1200"/>
          </a:p>
        </p:txBody>
      </p:sp>
      <p:sp>
        <p:nvSpPr>
          <p:cNvPr id="95" name="Google Shape;95;p18"/>
          <p:cNvSpPr txBox="1"/>
          <p:nvPr/>
        </p:nvSpPr>
        <p:spPr>
          <a:xfrm>
            <a:off x="6172888" y="4042788"/>
            <a:ext cx="19101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t>For server-side parallelization</a:t>
            </a:r>
            <a:endParaRPr b="1" sz="1200"/>
          </a:p>
        </p:txBody>
      </p:sp>
      <p:sp>
        <p:nvSpPr>
          <p:cNvPr id="96" name="Google Shape;96;p18"/>
          <p:cNvSpPr txBox="1"/>
          <p:nvPr/>
        </p:nvSpPr>
        <p:spPr>
          <a:xfrm>
            <a:off x="3616950" y="2708325"/>
            <a:ext cx="19101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t>For parallel processing </a:t>
            </a:r>
            <a:endParaRPr b="1" sz="1200"/>
          </a:p>
        </p:txBody>
      </p:sp>
      <p:sp>
        <p:nvSpPr>
          <p:cNvPr id="97" name="Google Shape;97;p18"/>
          <p:cNvSpPr txBox="1"/>
          <p:nvPr/>
        </p:nvSpPr>
        <p:spPr>
          <a:xfrm>
            <a:off x="6537125" y="2000450"/>
            <a:ext cx="19101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t>For sentiment scores</a:t>
            </a:r>
            <a:endParaRPr b="1" sz="1200"/>
          </a:p>
        </p:txBody>
      </p:sp>
      <p:sp>
        <p:nvSpPr>
          <p:cNvPr id="98" name="Google Shape;98;p18"/>
          <p:cNvSpPr txBox="1"/>
          <p:nvPr/>
        </p:nvSpPr>
        <p:spPr>
          <a:xfrm>
            <a:off x="2729013" y="3998350"/>
            <a:ext cx="19101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t>+</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0" y="36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Description </a:t>
            </a:r>
            <a:endParaRPr/>
          </a:p>
        </p:txBody>
      </p:sp>
      <p:sp>
        <p:nvSpPr>
          <p:cNvPr id="104" name="Google Shape;104;p19"/>
          <p:cNvSpPr txBox="1"/>
          <p:nvPr>
            <p:ph idx="1" type="body"/>
          </p:nvPr>
        </p:nvSpPr>
        <p:spPr>
          <a:xfrm>
            <a:off x="0" y="770500"/>
            <a:ext cx="8520600" cy="341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GB" sz="1200">
                <a:solidFill>
                  <a:schemeClr val="dk1"/>
                </a:solidFill>
              </a:rPr>
              <a:t>The total dataset we collected has 17887 rows and 9 columns</a:t>
            </a:r>
            <a:br>
              <a:rPr lang="en-GB" sz="1200">
                <a:solidFill>
                  <a:schemeClr val="dk1"/>
                </a:solidFill>
              </a:rPr>
            </a:br>
            <a:r>
              <a:rPr lang="en-GB"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Monthly datasets:</a:t>
            </a:r>
            <a:endParaRPr sz="1200">
              <a:solidFill>
                <a:schemeClr val="dk1"/>
              </a:solidFill>
            </a:endParaRPr>
          </a:p>
          <a:p>
            <a:pPr indent="-304800" lvl="3" marL="1828800" rtl="0" algn="l">
              <a:lnSpc>
                <a:spcPct val="115000"/>
              </a:lnSpc>
              <a:spcBef>
                <a:spcPts val="0"/>
              </a:spcBef>
              <a:spcAft>
                <a:spcPts val="0"/>
              </a:spcAft>
              <a:buClr>
                <a:schemeClr val="dk1"/>
              </a:buClr>
              <a:buSzPts val="1200"/>
              <a:buChar char="●"/>
            </a:pPr>
            <a:r>
              <a:rPr lang="en-GB" sz="1200">
                <a:solidFill>
                  <a:schemeClr val="dk1"/>
                </a:solidFill>
              </a:rPr>
              <a:t>September: 5472 rows </a:t>
            </a:r>
            <a:endParaRPr sz="1200">
              <a:solidFill>
                <a:schemeClr val="dk1"/>
              </a:solidFill>
            </a:endParaRPr>
          </a:p>
          <a:p>
            <a:pPr indent="-304800" lvl="3" marL="1828800" rtl="0" algn="l">
              <a:lnSpc>
                <a:spcPct val="115000"/>
              </a:lnSpc>
              <a:spcBef>
                <a:spcPts val="0"/>
              </a:spcBef>
              <a:spcAft>
                <a:spcPts val="0"/>
              </a:spcAft>
              <a:buClr>
                <a:schemeClr val="dk1"/>
              </a:buClr>
              <a:buSzPts val="1200"/>
              <a:buChar char="●"/>
            </a:pPr>
            <a:r>
              <a:rPr lang="en-GB" sz="1200">
                <a:solidFill>
                  <a:schemeClr val="dk1"/>
                </a:solidFill>
              </a:rPr>
              <a:t>October: 6884 rows</a:t>
            </a:r>
            <a:endParaRPr sz="1200">
              <a:solidFill>
                <a:schemeClr val="dk1"/>
              </a:solidFill>
            </a:endParaRPr>
          </a:p>
          <a:p>
            <a:pPr indent="-304800" lvl="3" marL="1828800" rtl="0" algn="l">
              <a:lnSpc>
                <a:spcPct val="115000"/>
              </a:lnSpc>
              <a:spcBef>
                <a:spcPts val="0"/>
              </a:spcBef>
              <a:spcAft>
                <a:spcPts val="0"/>
              </a:spcAft>
              <a:buClr>
                <a:schemeClr val="dk1"/>
              </a:buClr>
              <a:buSzPts val="1200"/>
              <a:buChar char="●"/>
            </a:pPr>
            <a:r>
              <a:rPr lang="en-GB" sz="1200">
                <a:solidFill>
                  <a:schemeClr val="dk1"/>
                </a:solidFill>
              </a:rPr>
              <a:t>November: 5519 rows</a:t>
            </a:r>
            <a:endParaRPr sz="1200">
              <a:solidFill>
                <a:schemeClr val="dk1"/>
              </a:solidFill>
            </a:endParaRPr>
          </a:p>
          <a:p>
            <a:pPr indent="0" lvl="0" marL="0" rtl="0" algn="l">
              <a:lnSpc>
                <a:spcPct val="115000"/>
              </a:lnSpc>
              <a:spcBef>
                <a:spcPts val="1200"/>
              </a:spcBef>
              <a:spcAft>
                <a:spcPts val="0"/>
              </a:spcAft>
              <a:buNone/>
            </a:pPr>
            <a:r>
              <a:rPr lang="en-GB" sz="1200">
                <a:solidFill>
                  <a:schemeClr val="dk1"/>
                </a:solidFill>
              </a:rPr>
              <a:t>The columns refer to:			</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GB" sz="1200">
                <a:solidFill>
                  <a:schemeClr val="dk1"/>
                </a:solidFill>
              </a:rPr>
              <a:t>Tweet ID – The unique id of each tweet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Tweet Date – Time and date that the tweet was posted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Tweet Content – The original uncleaned content of each tweet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Sentiment – The score given to each tweet using the Textblob library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Language – The language of the tweet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Retweet Count – The number of retweets that the tweet had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Hashtags – The hashtags that were included in the tweet content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Location – The location where the tweet was posted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Classes – A categorical variable that classified tweet into 0,1,2 categories which corresponded to Negative, Neutral and Positive sentiment, respectively. This variable was the target variable for the machine learning model</a:t>
            </a:r>
            <a:endParaRPr sz="1200">
              <a:solidFill>
                <a:schemeClr val="dk1"/>
              </a:solidFill>
            </a:endParaRPr>
          </a:p>
        </p:txBody>
      </p:sp>
      <p:pic>
        <p:nvPicPr>
          <p:cNvPr id="105" name="Google Shape;105;p19" title="Chart"/>
          <p:cNvPicPr preferRelativeResize="0"/>
          <p:nvPr/>
        </p:nvPicPr>
        <p:blipFill>
          <a:blip r:embed="rId3">
            <a:alphaModFix/>
          </a:blip>
          <a:stretch>
            <a:fillRect/>
          </a:stretch>
        </p:blipFill>
        <p:spPr>
          <a:xfrm>
            <a:off x="5494800" y="932975"/>
            <a:ext cx="3649200" cy="225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0" y="36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p:txBody>
      </p:sp>
      <p:sp>
        <p:nvSpPr>
          <p:cNvPr id="111" name="Google Shape;111;p20"/>
          <p:cNvSpPr txBox="1"/>
          <p:nvPr>
            <p:ph idx="1" type="body"/>
          </p:nvPr>
        </p:nvSpPr>
        <p:spPr>
          <a:xfrm>
            <a:off x="0" y="770500"/>
            <a:ext cx="3837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chemeClr val="dk1"/>
              </a:buClr>
              <a:buSzPts val="1200"/>
              <a:buAutoNum type="arabicPeriod"/>
            </a:pPr>
            <a:r>
              <a:rPr lang="en-GB" sz="1200">
                <a:solidFill>
                  <a:schemeClr val="dk1"/>
                </a:solidFill>
              </a:rPr>
              <a:t>Two main conditions we followed while collecting data were:</a:t>
            </a:r>
            <a:endParaRPr sz="1200">
              <a:solidFill>
                <a:schemeClr val="dk1"/>
              </a:solidFill>
            </a:endParaRPr>
          </a:p>
          <a:p>
            <a:pPr indent="-304800" lvl="1" marL="914400" rtl="0" algn="l">
              <a:lnSpc>
                <a:spcPct val="150000"/>
              </a:lnSpc>
              <a:spcBef>
                <a:spcPts val="0"/>
              </a:spcBef>
              <a:spcAft>
                <a:spcPts val="0"/>
              </a:spcAft>
              <a:buClr>
                <a:schemeClr val="dk1"/>
              </a:buClr>
              <a:buSzPts val="1200"/>
              <a:buAutoNum type="alphaLcPeriod"/>
            </a:pPr>
            <a:r>
              <a:rPr b="1" lang="en-GB" sz="1200">
                <a:solidFill>
                  <a:schemeClr val="dk1"/>
                </a:solidFill>
              </a:rPr>
              <a:t>Location</a:t>
            </a:r>
            <a:r>
              <a:rPr lang="en-GB" sz="1200">
                <a:solidFill>
                  <a:schemeClr val="dk1"/>
                </a:solidFill>
              </a:rPr>
              <a:t> was only restricted to within </a:t>
            </a:r>
            <a:r>
              <a:rPr b="1" lang="en-GB" sz="1200">
                <a:solidFill>
                  <a:schemeClr val="dk1"/>
                </a:solidFill>
              </a:rPr>
              <a:t>United States</a:t>
            </a:r>
            <a:endParaRPr b="1" sz="1200">
              <a:solidFill>
                <a:schemeClr val="dk1"/>
              </a:solidFill>
            </a:endParaRPr>
          </a:p>
          <a:p>
            <a:pPr indent="-304800" lvl="1" marL="914400" rtl="0" algn="l">
              <a:lnSpc>
                <a:spcPct val="150000"/>
              </a:lnSpc>
              <a:spcBef>
                <a:spcPts val="0"/>
              </a:spcBef>
              <a:spcAft>
                <a:spcPts val="0"/>
              </a:spcAft>
              <a:buClr>
                <a:schemeClr val="dk1"/>
              </a:buClr>
              <a:buSzPts val="1200"/>
              <a:buAutoNum type="alphaLcPeriod"/>
            </a:pPr>
            <a:r>
              <a:rPr lang="en-GB" sz="1200">
                <a:solidFill>
                  <a:schemeClr val="dk1"/>
                </a:solidFill>
              </a:rPr>
              <a:t>Only tweets in </a:t>
            </a:r>
            <a:r>
              <a:rPr b="1" lang="en-GB" sz="1200">
                <a:solidFill>
                  <a:schemeClr val="dk1"/>
                </a:solidFill>
              </a:rPr>
              <a:t>English</a:t>
            </a:r>
            <a:r>
              <a:rPr lang="en-GB" sz="1200">
                <a:solidFill>
                  <a:schemeClr val="dk1"/>
                </a:solidFill>
              </a:rPr>
              <a:t> were scraped.</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GB" sz="1200">
                <a:solidFill>
                  <a:schemeClr val="dk1"/>
                </a:solidFill>
              </a:rPr>
              <a:t>Columns related to any missing values were deleted.</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GB" sz="1200">
                <a:solidFill>
                  <a:schemeClr val="dk1"/>
                </a:solidFill>
              </a:rPr>
              <a:t>Duplicated data was deleted.</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GB" sz="1200">
                <a:solidFill>
                  <a:schemeClr val="dk1"/>
                </a:solidFill>
              </a:rPr>
              <a:t>Data was cleaned using </a:t>
            </a:r>
            <a:r>
              <a:rPr b="1" lang="en-GB" sz="1200">
                <a:solidFill>
                  <a:schemeClr val="dk1"/>
                </a:solidFill>
              </a:rPr>
              <a:t>REGEX</a:t>
            </a:r>
            <a:r>
              <a:rPr lang="en-GB" sz="1200">
                <a:solidFill>
                  <a:schemeClr val="dk1"/>
                </a:solidFill>
              </a:rPr>
              <a:t> and converted to </a:t>
            </a:r>
            <a:r>
              <a:rPr b="1" lang="en-GB" sz="1200">
                <a:solidFill>
                  <a:schemeClr val="dk1"/>
                </a:solidFill>
              </a:rPr>
              <a:t>TF-IDF</a:t>
            </a:r>
            <a:r>
              <a:rPr lang="en-GB" sz="1200">
                <a:solidFill>
                  <a:schemeClr val="dk1"/>
                </a:solidFill>
              </a:rPr>
              <a:t> vectors</a:t>
            </a:r>
            <a:endParaRPr sz="1200">
              <a:solidFill>
                <a:schemeClr val="dk1"/>
              </a:solidFill>
            </a:endParaRPr>
          </a:p>
          <a:p>
            <a:pPr indent="0" lvl="0" marL="0" rtl="0" algn="l">
              <a:lnSpc>
                <a:spcPct val="100000"/>
              </a:lnSpc>
              <a:spcBef>
                <a:spcPts val="1200"/>
              </a:spcBef>
              <a:spcAft>
                <a:spcPts val="1200"/>
              </a:spcAft>
              <a:buNone/>
            </a:pPr>
            <a:r>
              <a:t/>
            </a:r>
            <a:endParaRPr sz="1950">
              <a:solidFill>
                <a:schemeClr val="dk1"/>
              </a:solidFill>
              <a:highlight>
                <a:srgbClr val="F2F2F2"/>
              </a:highlight>
            </a:endParaRPr>
          </a:p>
        </p:txBody>
      </p:sp>
      <p:pic>
        <p:nvPicPr>
          <p:cNvPr id="112" name="Google Shape;112;p20"/>
          <p:cNvPicPr preferRelativeResize="0"/>
          <p:nvPr/>
        </p:nvPicPr>
        <p:blipFill rotWithShape="1">
          <a:blip r:embed="rId3">
            <a:alphaModFix/>
          </a:blip>
          <a:srcRect b="58550" l="1097" r="0" t="8633"/>
          <a:stretch/>
        </p:blipFill>
        <p:spPr>
          <a:xfrm>
            <a:off x="4050850" y="770500"/>
            <a:ext cx="4808850" cy="1232926"/>
          </a:xfrm>
          <a:prstGeom prst="rect">
            <a:avLst/>
          </a:prstGeom>
          <a:noFill/>
          <a:ln>
            <a:noFill/>
          </a:ln>
        </p:spPr>
      </p:pic>
      <p:pic>
        <p:nvPicPr>
          <p:cNvPr id="113" name="Google Shape;113;p20"/>
          <p:cNvPicPr preferRelativeResize="0"/>
          <p:nvPr/>
        </p:nvPicPr>
        <p:blipFill rotWithShape="1">
          <a:blip r:embed="rId4">
            <a:alphaModFix/>
          </a:blip>
          <a:srcRect b="0" l="1009" r="0" t="61383"/>
          <a:stretch/>
        </p:blipFill>
        <p:spPr>
          <a:xfrm>
            <a:off x="3686600" y="2510650"/>
            <a:ext cx="5410026" cy="1676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0" y="36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119" name="Google Shape;119;p21"/>
          <p:cNvSpPr txBox="1"/>
          <p:nvPr>
            <p:ph idx="1" type="body"/>
          </p:nvPr>
        </p:nvSpPr>
        <p:spPr>
          <a:xfrm>
            <a:off x="0" y="770500"/>
            <a:ext cx="4948500" cy="31950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chemeClr val="dk1"/>
              </a:buClr>
              <a:buSzPts val="1200"/>
              <a:buAutoNum type="arabicPeriod"/>
            </a:pPr>
            <a:r>
              <a:rPr lang="en-GB" sz="1200">
                <a:solidFill>
                  <a:schemeClr val="dk1"/>
                </a:solidFill>
              </a:rPr>
              <a:t>Used t</a:t>
            </a:r>
            <a:r>
              <a:rPr lang="en-GB" sz="1200">
                <a:solidFill>
                  <a:schemeClr val="dk1"/>
                </a:solidFill>
              </a:rPr>
              <a:t>hree popular algorithms for classification: </a:t>
            </a:r>
            <a:endParaRPr sz="1200">
              <a:solidFill>
                <a:schemeClr val="dk1"/>
              </a:solidFill>
            </a:endParaRPr>
          </a:p>
          <a:p>
            <a:pPr indent="-304800" lvl="1" marL="914400" rtl="0" algn="l">
              <a:lnSpc>
                <a:spcPct val="150000"/>
              </a:lnSpc>
              <a:spcBef>
                <a:spcPts val="0"/>
              </a:spcBef>
              <a:spcAft>
                <a:spcPts val="0"/>
              </a:spcAft>
              <a:buClr>
                <a:schemeClr val="dk1"/>
              </a:buClr>
              <a:buSzPts val="1200"/>
              <a:buAutoNum type="alphaLcPeriod"/>
            </a:pPr>
            <a:r>
              <a:rPr i="1" lang="en-GB" sz="1200">
                <a:solidFill>
                  <a:schemeClr val="dk1"/>
                </a:solidFill>
              </a:rPr>
              <a:t>Logistic Regression, </a:t>
            </a:r>
            <a:endParaRPr i="1" sz="1200">
              <a:solidFill>
                <a:schemeClr val="dk1"/>
              </a:solidFill>
            </a:endParaRPr>
          </a:p>
          <a:p>
            <a:pPr indent="-304800" lvl="1" marL="914400" rtl="0" algn="l">
              <a:lnSpc>
                <a:spcPct val="150000"/>
              </a:lnSpc>
              <a:spcBef>
                <a:spcPts val="0"/>
              </a:spcBef>
              <a:spcAft>
                <a:spcPts val="0"/>
              </a:spcAft>
              <a:buClr>
                <a:schemeClr val="dk1"/>
              </a:buClr>
              <a:buSzPts val="1200"/>
              <a:buAutoNum type="alphaLcPeriod"/>
            </a:pPr>
            <a:r>
              <a:rPr i="1" lang="en-GB" sz="1200">
                <a:solidFill>
                  <a:schemeClr val="dk1"/>
                </a:solidFill>
              </a:rPr>
              <a:t>Decision Trees </a:t>
            </a:r>
            <a:r>
              <a:rPr lang="en-GB" sz="1200">
                <a:solidFill>
                  <a:schemeClr val="dk1"/>
                </a:solidFill>
              </a:rPr>
              <a:t>and</a:t>
            </a:r>
            <a:r>
              <a:rPr i="1" lang="en-GB" sz="1200">
                <a:solidFill>
                  <a:schemeClr val="dk1"/>
                </a:solidFill>
              </a:rPr>
              <a:t> </a:t>
            </a:r>
            <a:endParaRPr i="1" sz="1200">
              <a:solidFill>
                <a:schemeClr val="dk1"/>
              </a:solidFill>
            </a:endParaRPr>
          </a:p>
          <a:p>
            <a:pPr indent="-304800" lvl="1" marL="914400" rtl="0" algn="l">
              <a:lnSpc>
                <a:spcPct val="150000"/>
              </a:lnSpc>
              <a:spcBef>
                <a:spcPts val="0"/>
              </a:spcBef>
              <a:spcAft>
                <a:spcPts val="0"/>
              </a:spcAft>
              <a:buClr>
                <a:schemeClr val="dk1"/>
              </a:buClr>
              <a:buSzPts val="1200"/>
              <a:buAutoNum type="alphaLcPeriod"/>
            </a:pPr>
            <a:r>
              <a:rPr i="1" lang="en-GB" sz="1200">
                <a:solidFill>
                  <a:schemeClr val="dk1"/>
                </a:solidFill>
              </a:rPr>
              <a:t>Random Forests</a:t>
            </a:r>
            <a:r>
              <a:rPr lang="en-GB" sz="1200">
                <a:solidFill>
                  <a:schemeClr val="dk1"/>
                </a:solidFill>
              </a:rPr>
              <a:t>.</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GB" sz="1200">
                <a:solidFill>
                  <a:schemeClr val="dk1"/>
                </a:solidFill>
              </a:rPr>
              <a:t>C</a:t>
            </a:r>
            <a:r>
              <a:rPr lang="en-GB" sz="1200">
                <a:solidFill>
                  <a:schemeClr val="dk1"/>
                </a:solidFill>
              </a:rPr>
              <a:t>reated AWS EMR clusters: </a:t>
            </a:r>
            <a:endParaRPr sz="1200">
              <a:solidFill>
                <a:schemeClr val="dk1"/>
              </a:solidFill>
            </a:endParaRPr>
          </a:p>
          <a:p>
            <a:pPr indent="-304800" lvl="1" marL="914400" rtl="0" algn="l">
              <a:lnSpc>
                <a:spcPct val="150000"/>
              </a:lnSpc>
              <a:spcBef>
                <a:spcPts val="0"/>
              </a:spcBef>
              <a:spcAft>
                <a:spcPts val="0"/>
              </a:spcAft>
              <a:buClr>
                <a:schemeClr val="dk1"/>
              </a:buClr>
              <a:buSzPts val="1200"/>
              <a:buAutoNum type="alphaLcPeriod"/>
            </a:pPr>
            <a:r>
              <a:rPr i="1" lang="en-GB" sz="1200">
                <a:solidFill>
                  <a:schemeClr val="dk1"/>
                </a:solidFill>
              </a:rPr>
              <a:t>1 instance (no parallel processing)</a:t>
            </a:r>
            <a:r>
              <a:rPr lang="en-GB" sz="1200">
                <a:solidFill>
                  <a:schemeClr val="dk1"/>
                </a:solidFill>
              </a:rPr>
              <a:t>, </a:t>
            </a:r>
            <a:endParaRPr sz="1200">
              <a:solidFill>
                <a:schemeClr val="dk1"/>
              </a:solidFill>
            </a:endParaRPr>
          </a:p>
          <a:p>
            <a:pPr indent="-304800" lvl="1" marL="914400" rtl="0" algn="l">
              <a:lnSpc>
                <a:spcPct val="150000"/>
              </a:lnSpc>
              <a:spcBef>
                <a:spcPts val="0"/>
              </a:spcBef>
              <a:spcAft>
                <a:spcPts val="0"/>
              </a:spcAft>
              <a:buClr>
                <a:schemeClr val="dk1"/>
              </a:buClr>
              <a:buSzPts val="1200"/>
              <a:buAutoNum type="alphaLcPeriod"/>
            </a:pPr>
            <a:r>
              <a:rPr i="1" lang="en-GB" sz="1200">
                <a:solidFill>
                  <a:schemeClr val="dk1"/>
                </a:solidFill>
              </a:rPr>
              <a:t>3 instances, 5 instances </a:t>
            </a:r>
            <a:r>
              <a:rPr lang="en-GB" sz="1200">
                <a:solidFill>
                  <a:schemeClr val="dk1"/>
                </a:solidFill>
              </a:rPr>
              <a:t>and</a:t>
            </a:r>
            <a:r>
              <a:rPr i="1" lang="en-GB" sz="1200">
                <a:solidFill>
                  <a:schemeClr val="dk1"/>
                </a:solidFill>
              </a:rPr>
              <a:t> 7 instances</a:t>
            </a:r>
            <a:r>
              <a:rPr lang="en-GB" sz="1200">
                <a:solidFill>
                  <a:schemeClr val="dk1"/>
                </a:solidFill>
              </a:rPr>
              <a:t> </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GB" sz="1200">
                <a:solidFill>
                  <a:schemeClr val="dk1"/>
                </a:solidFill>
              </a:rPr>
              <a:t>We split the data into 30%, 50%, 70% and 90% of the data and the rest we considered as test data. </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GB" sz="1200">
                <a:solidFill>
                  <a:schemeClr val="dk1"/>
                </a:solidFill>
              </a:rPr>
              <a:t>Amazon S3 services to store the datasets. </a:t>
            </a:r>
            <a:endParaRPr sz="1950">
              <a:solidFill>
                <a:schemeClr val="dk1"/>
              </a:solidFill>
              <a:highlight>
                <a:srgbClr val="F2F2F2"/>
              </a:highlight>
            </a:endParaRPr>
          </a:p>
        </p:txBody>
      </p:sp>
      <p:pic>
        <p:nvPicPr>
          <p:cNvPr id="120" name="Google Shape;120;p21"/>
          <p:cNvPicPr preferRelativeResize="0"/>
          <p:nvPr/>
        </p:nvPicPr>
        <p:blipFill>
          <a:blip r:embed="rId3">
            <a:alphaModFix/>
          </a:blip>
          <a:stretch>
            <a:fillRect/>
          </a:stretch>
        </p:blipFill>
        <p:spPr>
          <a:xfrm>
            <a:off x="5055125" y="1058075"/>
            <a:ext cx="3890701" cy="250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